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257" r:id="rId3"/>
    <p:sldId id="259" r:id="rId4"/>
    <p:sldId id="260" r:id="rId5"/>
    <p:sldId id="261" r:id="rId6"/>
    <p:sldId id="262" r:id="rId7"/>
    <p:sldId id="263" r:id="rId8"/>
    <p:sldId id="265" r:id="rId9"/>
    <p:sldId id="279" r:id="rId10"/>
    <p:sldId id="268" r:id="rId11"/>
    <p:sldId id="275" r:id="rId12"/>
    <p:sldId id="269" r:id="rId13"/>
    <p:sldId id="277" r:id="rId14"/>
    <p:sldId id="273" r:id="rId15"/>
    <p:sldId id="278" r:id="rId16"/>
    <p:sldId id="270" r:id="rId17"/>
    <p:sldId id="271" r:id="rId18"/>
    <p:sldId id="272" r:id="rId19"/>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DB27F0-2F57-488F-B3D1-AA3CE7017FED}" v="5" dt="2026-02-01T07:14:21.6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und kuthe" userId="7a21fdf4916ef81f" providerId="LiveId" clId="{650AE742-BD4F-4CA4-B4A4-71A78A6DDF87}"/>
    <pc:docChg chg="undo custSel modSld">
      <pc:chgData name="mukund kuthe" userId="7a21fdf4916ef81f" providerId="LiveId" clId="{650AE742-BD4F-4CA4-B4A4-71A78A6DDF87}" dt="2026-02-01T07:14:29.259" v="43" actId="1076"/>
      <pc:docMkLst>
        <pc:docMk/>
      </pc:docMkLst>
      <pc:sldChg chg="addSp delSp modSp mod delAnim">
        <pc:chgData name="mukund kuthe" userId="7a21fdf4916ef81f" providerId="LiveId" clId="{650AE742-BD4F-4CA4-B4A4-71A78A6DDF87}" dt="2026-02-01T07:14:29.259" v="43" actId="1076"/>
        <pc:sldMkLst>
          <pc:docMk/>
          <pc:sldMk cId="4120017671" sldId="259"/>
        </pc:sldMkLst>
        <pc:spChg chg="mod">
          <ac:chgData name="mukund kuthe" userId="7a21fdf4916ef81f" providerId="LiveId" clId="{650AE742-BD4F-4CA4-B4A4-71A78A6DDF87}" dt="2026-02-01T07:14:29.259" v="43" actId="1076"/>
          <ac:spMkLst>
            <pc:docMk/>
            <pc:sldMk cId="4120017671" sldId="259"/>
            <ac:spMk id="9" creationId="{7141CFB2-4FDA-52E8-11C8-73BE9E8E8232}"/>
          </ac:spMkLst>
        </pc:spChg>
        <pc:picChg chg="del">
          <ac:chgData name="mukund kuthe" userId="7a21fdf4916ef81f" providerId="LiveId" clId="{650AE742-BD4F-4CA4-B4A4-71A78A6DDF87}" dt="2026-02-01T07:12:13.823" v="2" actId="478"/>
          <ac:picMkLst>
            <pc:docMk/>
            <pc:sldMk cId="4120017671" sldId="259"/>
            <ac:picMk id="7" creationId="{7C86611C-6AA6-4195-736B-44C9ADCDC168}"/>
          </ac:picMkLst>
        </pc:picChg>
        <pc:picChg chg="add mod">
          <ac:chgData name="mukund kuthe" userId="7a21fdf4916ef81f" providerId="LiveId" clId="{650AE742-BD4F-4CA4-B4A4-71A78A6DDF87}" dt="2026-02-01T07:14:21.660" v="41" actId="14100"/>
          <ac:picMkLst>
            <pc:docMk/>
            <pc:sldMk cId="4120017671" sldId="259"/>
            <ac:picMk id="1026" creationId="{9FF567EC-52E1-21AD-A4F7-8F27D7B612D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21C35-106D-45D2-98A3-D27A656E76DB}" type="datetimeFigureOut">
              <a:rPr lang="en-IN" smtClean="0"/>
              <a:t>01-02-2026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554F3-B0BD-42B2-A7DD-86BA5FCB815B}" type="slidenum">
              <a:rPr lang="en-IN" smtClean="0"/>
              <a:t>‹#›</a:t>
            </a:fld>
            <a:endParaRPr lang="en-IN"/>
          </a:p>
        </p:txBody>
      </p:sp>
    </p:spTree>
    <p:extLst>
      <p:ext uri="{BB962C8B-B14F-4D97-AF65-F5344CB8AC3E}">
        <p14:creationId xmlns:p14="http://schemas.microsoft.com/office/powerpoint/2010/main" val="284683174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D713962-4865-4228-81E3-00D3CFBC0BFA}" type="datetime1">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8300" y="6445250"/>
            <a:ext cx="2743200" cy="365125"/>
          </a:xfrm>
        </p:spPr>
        <p:txBody>
          <a:bodyPr/>
          <a:lstStyle/>
          <a:p>
            <a:fld id="{38A635C9-4A98-4745-BD96-9D0E32025E69}" type="slidenum">
              <a:rPr lang="en-IN" smtClean="0"/>
              <a:t>‹#›</a:t>
            </a:fld>
            <a:endParaRPr lang="en-IN"/>
          </a:p>
        </p:txBody>
      </p:sp>
    </p:spTree>
    <p:extLst>
      <p:ext uri="{BB962C8B-B14F-4D97-AF65-F5344CB8AC3E}">
        <p14:creationId xmlns:p14="http://schemas.microsoft.com/office/powerpoint/2010/main" val="24417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0C6663D-5144-4E9D-ACC1-AE116A0B35F1}" type="datetime1">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A635C9-4A98-4745-BD96-9D0E32025E69}" type="slidenum">
              <a:rPr lang="en-IN" smtClean="0"/>
              <a:t>‹#›</a:t>
            </a:fld>
            <a:endParaRPr lang="en-IN"/>
          </a:p>
        </p:txBody>
      </p:sp>
    </p:spTree>
    <p:extLst>
      <p:ext uri="{BB962C8B-B14F-4D97-AF65-F5344CB8AC3E}">
        <p14:creationId xmlns:p14="http://schemas.microsoft.com/office/powerpoint/2010/main" val="3698193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6C72366-8802-4337-B04F-63ED80D84AF4}" type="datetime1">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A635C9-4A98-4745-BD96-9D0E32025E69}" type="slidenum">
              <a:rPr lang="en-IN" smtClean="0"/>
              <a:t>‹#›</a:t>
            </a:fld>
            <a:endParaRPr lang="en-IN"/>
          </a:p>
        </p:txBody>
      </p:sp>
    </p:spTree>
    <p:extLst>
      <p:ext uri="{BB962C8B-B14F-4D97-AF65-F5344CB8AC3E}">
        <p14:creationId xmlns:p14="http://schemas.microsoft.com/office/powerpoint/2010/main" val="299985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7159816-9E0E-4378-B675-9EC54FD6E1EE}" type="datetime1">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A635C9-4A98-4745-BD96-9D0E32025E69}" type="slidenum">
              <a:rPr lang="en-IN" smtClean="0"/>
              <a:t>‹#›</a:t>
            </a:fld>
            <a:endParaRPr lang="en-IN"/>
          </a:p>
        </p:txBody>
      </p:sp>
    </p:spTree>
    <p:extLst>
      <p:ext uri="{BB962C8B-B14F-4D97-AF65-F5344CB8AC3E}">
        <p14:creationId xmlns:p14="http://schemas.microsoft.com/office/powerpoint/2010/main" val="3333273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6F0435-5393-459B-B8D1-48E7839C38C5}" type="datetime1">
              <a:rPr lang="en-IN" smtClean="0"/>
              <a:t>01-02-2026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A635C9-4A98-4745-BD96-9D0E32025E69}" type="slidenum">
              <a:rPr lang="en-IN" smtClean="0"/>
              <a:t>‹#›</a:t>
            </a:fld>
            <a:endParaRPr lang="en-IN"/>
          </a:p>
        </p:txBody>
      </p:sp>
    </p:spTree>
    <p:extLst>
      <p:ext uri="{BB962C8B-B14F-4D97-AF65-F5344CB8AC3E}">
        <p14:creationId xmlns:p14="http://schemas.microsoft.com/office/powerpoint/2010/main" val="164954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52D6B79-AEBC-4F2D-871B-4F95F7AD7A80}" type="datetime1">
              <a:rPr lang="en-IN" smtClean="0"/>
              <a:t>01-02-2026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A635C9-4A98-4745-BD96-9D0E32025E69}" type="slidenum">
              <a:rPr lang="en-IN" smtClean="0"/>
              <a:t>‹#›</a:t>
            </a:fld>
            <a:endParaRPr lang="en-IN"/>
          </a:p>
        </p:txBody>
      </p:sp>
    </p:spTree>
    <p:extLst>
      <p:ext uri="{BB962C8B-B14F-4D97-AF65-F5344CB8AC3E}">
        <p14:creationId xmlns:p14="http://schemas.microsoft.com/office/powerpoint/2010/main" val="1410643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B2545F7-ABF2-4D18-ACD2-7BD0A8EF4B83}" type="datetime1">
              <a:rPr lang="en-IN" smtClean="0"/>
              <a:t>01-02-2026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8A635C9-4A98-4745-BD96-9D0E32025E69}" type="slidenum">
              <a:rPr lang="en-IN" smtClean="0"/>
              <a:t>‹#›</a:t>
            </a:fld>
            <a:endParaRPr lang="en-IN"/>
          </a:p>
        </p:txBody>
      </p:sp>
    </p:spTree>
    <p:extLst>
      <p:ext uri="{BB962C8B-B14F-4D97-AF65-F5344CB8AC3E}">
        <p14:creationId xmlns:p14="http://schemas.microsoft.com/office/powerpoint/2010/main" val="1414335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7FE66FB-CD15-47C6-89EF-F7FE10D1EED8}" type="datetime1">
              <a:rPr lang="en-IN" smtClean="0"/>
              <a:t>01-02-2026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8A635C9-4A98-4745-BD96-9D0E32025E69}" type="slidenum">
              <a:rPr lang="en-IN" smtClean="0"/>
              <a:t>‹#›</a:t>
            </a:fld>
            <a:endParaRPr lang="en-IN"/>
          </a:p>
        </p:txBody>
      </p:sp>
    </p:spTree>
    <p:extLst>
      <p:ext uri="{BB962C8B-B14F-4D97-AF65-F5344CB8AC3E}">
        <p14:creationId xmlns:p14="http://schemas.microsoft.com/office/powerpoint/2010/main" val="3492890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6808B-F1D3-4175-85AD-E8FCCDE72517}" type="datetime1">
              <a:rPr lang="en-IN" smtClean="0"/>
              <a:t>01-02-2026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8A635C9-4A98-4745-BD96-9D0E32025E69}" type="slidenum">
              <a:rPr lang="en-IN" smtClean="0"/>
              <a:t>‹#›</a:t>
            </a:fld>
            <a:endParaRPr lang="en-IN"/>
          </a:p>
        </p:txBody>
      </p:sp>
    </p:spTree>
    <p:extLst>
      <p:ext uri="{BB962C8B-B14F-4D97-AF65-F5344CB8AC3E}">
        <p14:creationId xmlns:p14="http://schemas.microsoft.com/office/powerpoint/2010/main" val="855769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DB3C0D1-6746-44E2-8941-ACBF328B313B}" type="datetime1">
              <a:rPr lang="en-IN" smtClean="0"/>
              <a:t>01-02-2026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A635C9-4A98-4745-BD96-9D0E32025E69}" type="slidenum">
              <a:rPr lang="en-IN" smtClean="0"/>
              <a:t>‹#›</a:t>
            </a:fld>
            <a:endParaRPr lang="en-IN"/>
          </a:p>
        </p:txBody>
      </p:sp>
    </p:spTree>
    <p:extLst>
      <p:ext uri="{BB962C8B-B14F-4D97-AF65-F5344CB8AC3E}">
        <p14:creationId xmlns:p14="http://schemas.microsoft.com/office/powerpoint/2010/main" val="1879092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19EB3B-693B-49EE-AD0C-7C04F31CDB5B}" type="datetime1">
              <a:rPr lang="en-IN" smtClean="0"/>
              <a:t>01-02-2026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A635C9-4A98-4745-BD96-9D0E32025E69}" type="slidenum">
              <a:rPr lang="en-IN" smtClean="0"/>
              <a:t>‹#›</a:t>
            </a:fld>
            <a:endParaRPr lang="en-IN"/>
          </a:p>
        </p:txBody>
      </p:sp>
    </p:spTree>
    <p:extLst>
      <p:ext uri="{BB962C8B-B14F-4D97-AF65-F5344CB8AC3E}">
        <p14:creationId xmlns:p14="http://schemas.microsoft.com/office/powerpoint/2010/main" val="2058721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04D1D-AFCB-4734-808E-3BDFE7C445A8}" type="datetime1">
              <a:rPr lang="en-IN" smtClean="0"/>
              <a:t>01-02-2026</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258300" y="6492875"/>
            <a:ext cx="2743200" cy="365125"/>
          </a:xfrm>
          <a:prstGeom prst="rect">
            <a:avLst/>
          </a:prstGeom>
        </p:spPr>
        <p:txBody>
          <a:bodyPr vert="horz" lIns="91440" tIns="45720" rIns="91440" bIns="45720" rtlCol="0" anchor="ctr"/>
          <a:lstStyle>
            <a:lvl1pPr algn="r">
              <a:defRPr sz="1200" b="1">
                <a:solidFill>
                  <a:schemeClr val="bg1"/>
                </a:solidFill>
              </a:defRPr>
            </a:lvl1pPr>
          </a:lstStyle>
          <a:p>
            <a:fld id="{38A635C9-4A98-4745-BD96-9D0E32025E69}" type="slidenum">
              <a:rPr lang="en-IN" smtClean="0"/>
              <a:pPr/>
              <a:t>‹#›</a:t>
            </a:fld>
            <a:endParaRPr lang="en-IN"/>
          </a:p>
        </p:txBody>
      </p:sp>
    </p:spTree>
    <p:extLst>
      <p:ext uri="{BB962C8B-B14F-4D97-AF65-F5344CB8AC3E}">
        <p14:creationId xmlns:p14="http://schemas.microsoft.com/office/powerpoint/2010/main" val="59776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8B3B0A-D291-4B7B-AB48-0197BCAFFEFD}"/>
              </a:ext>
            </a:extLst>
          </p:cNvPr>
          <p:cNvSpPr txBox="1"/>
          <p:nvPr/>
        </p:nvSpPr>
        <p:spPr>
          <a:xfrm>
            <a:off x="4232" y="3120299"/>
            <a:ext cx="12192000" cy="400110"/>
          </a:xfrm>
          <a:prstGeom prst="rect">
            <a:avLst/>
          </a:prstGeom>
          <a:solidFill>
            <a:srgbClr val="C00000"/>
          </a:solidFill>
          <a:effectLst>
            <a:outerShdw blurRad="50800" dist="38100" dir="2700000" algn="tl" rotWithShape="0">
              <a:prstClr val="black">
                <a:alpha val="40000"/>
              </a:prstClr>
            </a:outerShdw>
          </a:effectLst>
        </p:spPr>
        <p:txBody>
          <a:bodyPr wrap="square" lIns="91440" tIns="45720" rIns="91440" bIns="45720" rtlCol="0" anchor="ctr">
            <a:spAutoFit/>
          </a:bodyPr>
          <a:lstStyle/>
          <a:p>
            <a:pPr algn="ctr"/>
            <a:r>
              <a:rPr lang="en-GB" sz="2000" b="1">
                <a:solidFill>
                  <a:schemeClr val="bg1"/>
                </a:solidFill>
                <a:latin typeface="Times New Roman"/>
                <a:ea typeface="맑은 고딕"/>
                <a:cs typeface="Times New Roman"/>
              </a:rPr>
              <a:t>Text analysis using pretrained models for hate speech detection</a:t>
            </a:r>
            <a:endParaRPr lang="en-US" sz="2000">
              <a:solidFill>
                <a:schemeClr val="bg1"/>
              </a:solidFill>
              <a:latin typeface="Times New Roman"/>
              <a:ea typeface="맑은 고딕"/>
              <a:cs typeface="Times New Roman"/>
            </a:endParaRPr>
          </a:p>
        </p:txBody>
      </p:sp>
      <p:sp>
        <p:nvSpPr>
          <p:cNvPr id="5" name="TextBox 4">
            <a:extLst>
              <a:ext uri="{FF2B5EF4-FFF2-40B4-BE49-F238E27FC236}">
                <a16:creationId xmlns:a16="http://schemas.microsoft.com/office/drawing/2014/main" id="{CF8B3B0A-D291-4B7B-AB48-0197BCAFFEFD}"/>
              </a:ext>
            </a:extLst>
          </p:cNvPr>
          <p:cNvSpPr txBox="1"/>
          <p:nvPr/>
        </p:nvSpPr>
        <p:spPr>
          <a:xfrm>
            <a:off x="2798011" y="5632528"/>
            <a:ext cx="6579821" cy="369332"/>
          </a:xfrm>
          <a:prstGeom prst="rect">
            <a:avLst/>
          </a:prstGeom>
          <a:noFill/>
        </p:spPr>
        <p:txBody>
          <a:bodyPr wrap="square" rtlCol="0" anchor="ctr">
            <a:spAutoFit/>
          </a:bodyPr>
          <a:lstStyle/>
          <a:p>
            <a:pPr algn="ctr"/>
            <a:r>
              <a:rPr lang="en-US" altLang="ko-KR" b="1">
                <a:solidFill>
                  <a:srgbClr val="000099"/>
                </a:solidFill>
                <a:latin typeface="Times New Roman" pitchFamily="18" charset="0"/>
                <a:cs typeface="Times New Roman" pitchFamily="18" charset="0"/>
              </a:rPr>
              <a:t>Symbiosis Institute of Technology, Nagpur Campus</a:t>
            </a:r>
            <a:endParaRPr lang="ko-KR" altLang="en-US" b="1">
              <a:solidFill>
                <a:srgbClr val="000099"/>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CF8B3B0A-D291-4B7B-AB48-0197BCAFFEFD}"/>
              </a:ext>
            </a:extLst>
          </p:cNvPr>
          <p:cNvSpPr txBox="1"/>
          <p:nvPr/>
        </p:nvSpPr>
        <p:spPr>
          <a:xfrm>
            <a:off x="1133105" y="1565205"/>
            <a:ext cx="9853560" cy="1015663"/>
          </a:xfrm>
          <a:prstGeom prst="rect">
            <a:avLst/>
          </a:prstGeom>
          <a:noFill/>
        </p:spPr>
        <p:txBody>
          <a:bodyPr wrap="square" rtlCol="0" anchor="ctr">
            <a:spAutoFit/>
          </a:bodyPr>
          <a:lstStyle/>
          <a:p>
            <a:pPr algn="ctr"/>
            <a:r>
              <a:rPr lang="en-US" altLang="ko-KR" sz="6000">
                <a:solidFill>
                  <a:srgbClr val="000099"/>
                </a:solidFill>
                <a:latin typeface="Times New Roman" pitchFamily="18" charset="0"/>
                <a:cs typeface="Times New Roman" pitchFamily="18" charset="0"/>
              </a:rPr>
              <a:t>PBL Presentation</a:t>
            </a:r>
          </a:p>
        </p:txBody>
      </p:sp>
      <p:sp>
        <p:nvSpPr>
          <p:cNvPr id="43" name="TextBox 42">
            <a:extLst>
              <a:ext uri="{FF2B5EF4-FFF2-40B4-BE49-F238E27FC236}">
                <a16:creationId xmlns:a16="http://schemas.microsoft.com/office/drawing/2014/main" id="{CF8B3B0A-D291-4B7B-AB48-0197BCAFFEFD}"/>
              </a:ext>
            </a:extLst>
          </p:cNvPr>
          <p:cNvSpPr txBox="1"/>
          <p:nvPr/>
        </p:nvSpPr>
        <p:spPr>
          <a:xfrm>
            <a:off x="2914170" y="3837804"/>
            <a:ext cx="6390099" cy="1631216"/>
          </a:xfrm>
          <a:prstGeom prst="rect">
            <a:avLst/>
          </a:prstGeom>
          <a:noFill/>
        </p:spPr>
        <p:txBody>
          <a:bodyPr wrap="square" lIns="91440" tIns="45720" rIns="91440" bIns="45720" rtlCol="0" anchor="ctr">
            <a:spAutoFit/>
          </a:bodyPr>
          <a:lstStyle/>
          <a:p>
            <a:pPr algn="ctr"/>
            <a:r>
              <a:rPr lang="en-US" altLang="ko-KR" sz="2000">
                <a:solidFill>
                  <a:srgbClr val="000099"/>
                </a:solidFill>
                <a:latin typeface="Times New Roman"/>
                <a:ea typeface="맑은 고딕"/>
                <a:cs typeface="Times New Roman"/>
              </a:rPr>
              <a:t>Rushi </a:t>
            </a:r>
            <a:r>
              <a:rPr lang="en-US" altLang="ko-KR" sz="2000" err="1">
                <a:solidFill>
                  <a:srgbClr val="000099"/>
                </a:solidFill>
                <a:latin typeface="Times New Roman"/>
                <a:ea typeface="맑은 고딕"/>
                <a:cs typeface="Times New Roman"/>
              </a:rPr>
              <a:t>Parhad</a:t>
            </a:r>
            <a:r>
              <a:rPr lang="en-US" altLang="ko-KR" sz="2000">
                <a:solidFill>
                  <a:srgbClr val="000099"/>
                </a:solidFill>
                <a:latin typeface="Times New Roman"/>
                <a:ea typeface="맑은 고딕"/>
                <a:cs typeface="Times New Roman"/>
              </a:rPr>
              <a:t>, </a:t>
            </a:r>
            <a:r>
              <a:rPr lang="en-US" altLang="ko-KR" sz="2000" err="1">
                <a:solidFill>
                  <a:srgbClr val="000099"/>
                </a:solidFill>
                <a:latin typeface="Times New Roman"/>
                <a:ea typeface="맑은 고딕"/>
                <a:cs typeface="Times New Roman"/>
              </a:rPr>
              <a:t>Sharvayu</a:t>
            </a:r>
            <a:r>
              <a:rPr lang="en-US" altLang="ko-KR" sz="2000">
                <a:solidFill>
                  <a:srgbClr val="000099"/>
                </a:solidFill>
                <a:latin typeface="Times New Roman"/>
                <a:ea typeface="맑은 고딕"/>
                <a:cs typeface="Times New Roman"/>
              </a:rPr>
              <a:t> Zade, Mukund Kuthe</a:t>
            </a:r>
            <a:endParaRPr lang="en-US">
              <a:solidFill>
                <a:srgbClr val="000000"/>
              </a:solidFill>
              <a:latin typeface="Times New Roman"/>
              <a:ea typeface="맑은 고딕"/>
              <a:cs typeface="Times New Roman"/>
            </a:endParaRPr>
          </a:p>
          <a:p>
            <a:pPr algn="ctr"/>
            <a:r>
              <a:rPr lang="en-US" altLang="ko-KR" sz="2000">
                <a:solidFill>
                  <a:srgbClr val="000099"/>
                </a:solidFill>
                <a:latin typeface="Times New Roman"/>
                <a:ea typeface="맑은 고딕"/>
                <a:cs typeface="Times New Roman"/>
              </a:rPr>
              <a:t>PBL Group No:29</a:t>
            </a:r>
            <a:endParaRPr lang="en-US">
              <a:latin typeface="Times New Roman"/>
              <a:ea typeface="맑은 고딕"/>
              <a:cs typeface="Times New Roman"/>
            </a:endParaRPr>
          </a:p>
          <a:p>
            <a:pPr algn="ctr"/>
            <a:r>
              <a:rPr lang="en-US" altLang="ko-KR" sz="2000">
                <a:solidFill>
                  <a:srgbClr val="000099"/>
                </a:solidFill>
                <a:latin typeface="Times New Roman"/>
                <a:ea typeface="맑은 고딕"/>
                <a:cs typeface="Times New Roman"/>
              </a:rPr>
              <a:t>Sem: IV</a:t>
            </a:r>
            <a:endParaRPr lang="en-US" altLang="ko-KR" sz="2000">
              <a:solidFill>
                <a:srgbClr val="000099"/>
              </a:solidFill>
              <a:latin typeface="Times New Roman" pitchFamily="18" charset="0"/>
              <a:ea typeface="맑은 고딕"/>
              <a:cs typeface="Times New Roman" pitchFamily="18" charset="0"/>
            </a:endParaRPr>
          </a:p>
          <a:p>
            <a:pPr algn="ctr"/>
            <a:r>
              <a:rPr lang="en-US" altLang="ko-KR" sz="2000" b="1">
                <a:solidFill>
                  <a:srgbClr val="000099"/>
                </a:solidFill>
                <a:latin typeface="Times New Roman"/>
                <a:ea typeface="맑은 고딕"/>
                <a:cs typeface="Times New Roman"/>
              </a:rPr>
              <a:t>Under the guidance of </a:t>
            </a:r>
          </a:p>
          <a:p>
            <a:pPr algn="ctr"/>
            <a:r>
              <a:rPr lang="en-US" altLang="ko-KR" sz="2000">
                <a:solidFill>
                  <a:srgbClr val="000099"/>
                </a:solidFill>
                <a:latin typeface="Times New Roman"/>
                <a:ea typeface="맑은 고딕"/>
                <a:cs typeface="Times New Roman"/>
              </a:rPr>
              <a:t>Dr. Deepak Suresh </a:t>
            </a:r>
            <a:r>
              <a:rPr lang="en-US" altLang="ko-KR" sz="2000" err="1">
                <a:solidFill>
                  <a:srgbClr val="000099"/>
                </a:solidFill>
                <a:latin typeface="Times New Roman"/>
                <a:ea typeface="맑은 고딕"/>
                <a:cs typeface="Times New Roman"/>
              </a:rPr>
              <a:t>Asudani</a:t>
            </a:r>
            <a:r>
              <a:rPr lang="en-US" altLang="ko-KR" sz="2000">
                <a:solidFill>
                  <a:srgbClr val="000099"/>
                </a:solidFill>
                <a:latin typeface="Times New Roman"/>
                <a:ea typeface="맑은 고딕"/>
                <a:cs typeface="Times New Roman"/>
              </a:rPr>
              <a:t>     </a:t>
            </a:r>
          </a:p>
        </p:txBody>
      </p:sp>
      <p:grpSp>
        <p:nvGrpSpPr>
          <p:cNvPr id="85" name="Group 84"/>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0F5B2E5E-F1FB-4B49-A15E-DFC13B08436B}"/>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565E93E9-4624-4300-9736-8AD2206DEEDC}"/>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C028FEAF-D49A-46B9-89E4-097BE7C65526}"/>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3D876396-B2E8-4260-95F0-7F807CEBB336}"/>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E54FF9D1-6089-4D74-8D8E-6D1177695082}"/>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C588BD84-AC78-42E3-8E80-878DF5182085}"/>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ED1FACAF-51FC-4BC7-B86A-37A0AE818A30}"/>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A1F696F5-C936-4257-ABAE-CFB663A4F5B9}"/>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2E7360DC-5C0F-466D-84A8-E0EE6E3AB0F1}"/>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08DE8446-7C37-470B-9371-440B4896B7BB}"/>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79F2E292-A6A3-445D-9144-E683946C0A17}"/>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E1355B59-DD0D-4CAB-945D-A12DD9E80FEC}"/>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791E57E2-15BD-41FF-A3AD-FEF3ACD07BAD}"/>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ACC6ABAB-5C29-44A4-B49A-A3C7C7F7BCBE}"/>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4A71DD83-8022-4143-A93D-17DDAFFAB864}"/>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01418661-1F77-4FAD-B4FD-28B2B041E7F8}"/>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D05CCC8A-C19B-40FE-BEEF-912A84A1EF92}"/>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95FBCACE-24A6-48D1-B13B-8F9FE1203886}"/>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12CB76F8-C735-44B5-9A98-9F2B9379252C}"/>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555127DA-3EE1-42DE-BA8E-69E101C286EB}"/>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C2C10520-9F80-4BE2-B993-5B905B809DE6}"/>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EDB92882-0CF1-413E-8743-7A1E01EF2B8A}"/>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0932F542-36CC-4138-A432-576700346F8C}"/>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3B6B041A-5F1A-40C1-9584-D5563AB6A193}"/>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3C697974-1EFD-497C-8F1B-DEAA82EB7A7C}"/>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C5C2CAB8-8604-4E04-9F23-99A720B6CD62}"/>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78959DD7-B4AB-4F69-BB5B-9840CF94E3CA}"/>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A7EB0FDD-9AD7-4386-8559-CE3745BCEC8C}"/>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EABA9570-C479-4F46-AD41-88F10E265791}"/>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696970B8-F5CB-412E-8251-9AF0578354D0}"/>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3D00D20E-2B63-4792-A233-43481FD84B2F}"/>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7873ECCA-6F31-4A69-856A-82645EA1C11F}"/>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2821AFFC-1334-4BF1-A96A-FBE5CE0E32B4}"/>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DFA386D3-FCFC-4630-B8F1-3144BCEA5BF3}"/>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53EF3BC0-98DA-4218-B9E8-F47FA1C11F36}"/>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67645674-65CD-4C60-AE13-2D7A5DFAF5C1}"/>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91FC57F3-C93D-4A02-AA2A-37F815736233}"/>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95" name="Group 194">
            <a:extLst>
              <a:ext uri="{FF2B5EF4-FFF2-40B4-BE49-F238E27FC236}">
                <a16:creationId xmlns:a16="http://schemas.microsoft.com/office/drawing/2014/main" id="{565E93E9-4624-4300-9736-8AD2206DEEDC}"/>
              </a:ext>
            </a:extLst>
          </p:cNvPr>
          <p:cNvGrpSpPr/>
          <p:nvPr/>
        </p:nvGrpSpPr>
        <p:grpSpPr>
          <a:xfrm>
            <a:off x="450920" y="6490548"/>
            <a:ext cx="4247655" cy="273466"/>
            <a:chOff x="4366684" y="2926127"/>
            <a:chExt cx="3278335" cy="2571063"/>
          </a:xfrm>
        </p:grpSpPr>
        <p:sp>
          <p:nvSpPr>
            <p:cNvPr id="196" name="Freeform: Shape 4">
              <a:extLst>
                <a:ext uri="{FF2B5EF4-FFF2-40B4-BE49-F238E27FC236}">
                  <a16:creationId xmlns:a16="http://schemas.microsoft.com/office/drawing/2014/main" id="{C028FEAF-D49A-46B9-89E4-097BE7C65526}"/>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97" name="Freeform: Shape 5">
              <a:extLst>
                <a:ext uri="{FF2B5EF4-FFF2-40B4-BE49-F238E27FC236}">
                  <a16:creationId xmlns:a16="http://schemas.microsoft.com/office/drawing/2014/main" id="{3D876396-B2E8-4260-95F0-7F807CEBB336}"/>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98" name="Freeform: Shape 6">
              <a:extLst>
                <a:ext uri="{FF2B5EF4-FFF2-40B4-BE49-F238E27FC236}">
                  <a16:creationId xmlns:a16="http://schemas.microsoft.com/office/drawing/2014/main" id="{E54FF9D1-6089-4D74-8D8E-6D1177695082}"/>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99" name="Freeform: Shape 7">
              <a:extLst>
                <a:ext uri="{FF2B5EF4-FFF2-40B4-BE49-F238E27FC236}">
                  <a16:creationId xmlns:a16="http://schemas.microsoft.com/office/drawing/2014/main" id="{C588BD84-AC78-42E3-8E80-878DF5182085}"/>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00" name="Freeform: Shape 8">
              <a:extLst>
                <a:ext uri="{FF2B5EF4-FFF2-40B4-BE49-F238E27FC236}">
                  <a16:creationId xmlns:a16="http://schemas.microsoft.com/office/drawing/2014/main" id="{ED1FACAF-51FC-4BC7-B86A-37A0AE818A30}"/>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01" name="Freeform: Shape 9">
              <a:extLst>
                <a:ext uri="{FF2B5EF4-FFF2-40B4-BE49-F238E27FC236}">
                  <a16:creationId xmlns:a16="http://schemas.microsoft.com/office/drawing/2014/main" id="{A1F696F5-C936-4257-ABAE-CFB663A4F5B9}"/>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02" name="Freeform: Shape 10">
              <a:extLst>
                <a:ext uri="{FF2B5EF4-FFF2-40B4-BE49-F238E27FC236}">
                  <a16:creationId xmlns:a16="http://schemas.microsoft.com/office/drawing/2014/main" id="{2E7360DC-5C0F-466D-84A8-E0EE6E3AB0F1}"/>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03" name="Freeform: Shape 11">
              <a:extLst>
                <a:ext uri="{FF2B5EF4-FFF2-40B4-BE49-F238E27FC236}">
                  <a16:creationId xmlns:a16="http://schemas.microsoft.com/office/drawing/2014/main" id="{08DE8446-7C37-470B-9371-440B4896B7BB}"/>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04" name="Freeform: Shape 12">
              <a:extLst>
                <a:ext uri="{FF2B5EF4-FFF2-40B4-BE49-F238E27FC236}">
                  <a16:creationId xmlns:a16="http://schemas.microsoft.com/office/drawing/2014/main" id="{79F2E292-A6A3-445D-9144-E683946C0A17}"/>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05" name="Freeform: Shape 13">
              <a:extLst>
                <a:ext uri="{FF2B5EF4-FFF2-40B4-BE49-F238E27FC236}">
                  <a16:creationId xmlns:a16="http://schemas.microsoft.com/office/drawing/2014/main" id="{E1355B59-DD0D-4CAB-945D-A12DD9E80FEC}"/>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06" name="Freeform: Shape 14">
              <a:extLst>
                <a:ext uri="{FF2B5EF4-FFF2-40B4-BE49-F238E27FC236}">
                  <a16:creationId xmlns:a16="http://schemas.microsoft.com/office/drawing/2014/main" id="{791E57E2-15BD-41FF-A3AD-FEF3ACD07BAD}"/>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07" name="Freeform: Shape 15">
              <a:extLst>
                <a:ext uri="{FF2B5EF4-FFF2-40B4-BE49-F238E27FC236}">
                  <a16:creationId xmlns:a16="http://schemas.microsoft.com/office/drawing/2014/main" id="{ACC6ABAB-5C29-44A4-B49A-A3C7C7F7BCBE}"/>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08" name="Freeform: Shape 16">
              <a:extLst>
                <a:ext uri="{FF2B5EF4-FFF2-40B4-BE49-F238E27FC236}">
                  <a16:creationId xmlns:a16="http://schemas.microsoft.com/office/drawing/2014/main" id="{4A71DD83-8022-4143-A93D-17DDAFFAB864}"/>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09" name="Freeform: Shape 17">
              <a:extLst>
                <a:ext uri="{FF2B5EF4-FFF2-40B4-BE49-F238E27FC236}">
                  <a16:creationId xmlns:a16="http://schemas.microsoft.com/office/drawing/2014/main" id="{01418661-1F77-4FAD-B4FD-28B2B041E7F8}"/>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10" name="Freeform: Shape 18">
              <a:extLst>
                <a:ext uri="{FF2B5EF4-FFF2-40B4-BE49-F238E27FC236}">
                  <a16:creationId xmlns:a16="http://schemas.microsoft.com/office/drawing/2014/main" id="{D05CCC8A-C19B-40FE-BEEF-912A84A1EF92}"/>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11" name="Freeform: Shape 19">
              <a:extLst>
                <a:ext uri="{FF2B5EF4-FFF2-40B4-BE49-F238E27FC236}">
                  <a16:creationId xmlns:a16="http://schemas.microsoft.com/office/drawing/2014/main" id="{95FBCACE-24A6-48D1-B13B-8F9FE1203886}"/>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12" name="Freeform: Shape 20">
              <a:extLst>
                <a:ext uri="{FF2B5EF4-FFF2-40B4-BE49-F238E27FC236}">
                  <a16:creationId xmlns:a16="http://schemas.microsoft.com/office/drawing/2014/main" id="{12CB76F8-C735-44B5-9A98-9F2B9379252C}"/>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13" name="Freeform: Shape 21">
              <a:extLst>
                <a:ext uri="{FF2B5EF4-FFF2-40B4-BE49-F238E27FC236}">
                  <a16:creationId xmlns:a16="http://schemas.microsoft.com/office/drawing/2014/main" id="{555127DA-3EE1-42DE-BA8E-69E101C286EB}"/>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14" name="Freeform: Shape 22">
              <a:extLst>
                <a:ext uri="{FF2B5EF4-FFF2-40B4-BE49-F238E27FC236}">
                  <a16:creationId xmlns:a16="http://schemas.microsoft.com/office/drawing/2014/main" id="{C2C10520-9F80-4BE2-B993-5B905B809DE6}"/>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15" name="Freeform: Shape 23">
              <a:extLst>
                <a:ext uri="{FF2B5EF4-FFF2-40B4-BE49-F238E27FC236}">
                  <a16:creationId xmlns:a16="http://schemas.microsoft.com/office/drawing/2014/main" id="{EDB92882-0CF1-413E-8743-7A1E01EF2B8A}"/>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16" name="Freeform: Shape 24">
              <a:extLst>
                <a:ext uri="{FF2B5EF4-FFF2-40B4-BE49-F238E27FC236}">
                  <a16:creationId xmlns:a16="http://schemas.microsoft.com/office/drawing/2014/main" id="{0932F542-36CC-4138-A432-576700346F8C}"/>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17" name="Freeform: Shape 25">
              <a:extLst>
                <a:ext uri="{FF2B5EF4-FFF2-40B4-BE49-F238E27FC236}">
                  <a16:creationId xmlns:a16="http://schemas.microsoft.com/office/drawing/2014/main" id="{3B6B041A-5F1A-40C1-9584-D5563AB6A193}"/>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18" name="Freeform: Shape 26">
              <a:extLst>
                <a:ext uri="{FF2B5EF4-FFF2-40B4-BE49-F238E27FC236}">
                  <a16:creationId xmlns:a16="http://schemas.microsoft.com/office/drawing/2014/main" id="{3C697974-1EFD-497C-8F1B-DEAA82EB7A7C}"/>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19" name="Freeform: Shape 27">
              <a:extLst>
                <a:ext uri="{FF2B5EF4-FFF2-40B4-BE49-F238E27FC236}">
                  <a16:creationId xmlns:a16="http://schemas.microsoft.com/office/drawing/2014/main" id="{C5C2CAB8-8604-4E04-9F23-99A720B6CD62}"/>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20" name="Freeform: Shape 28">
              <a:extLst>
                <a:ext uri="{FF2B5EF4-FFF2-40B4-BE49-F238E27FC236}">
                  <a16:creationId xmlns:a16="http://schemas.microsoft.com/office/drawing/2014/main" id="{78959DD7-B4AB-4F69-BB5B-9840CF94E3CA}"/>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21" name="Freeform: Shape 29">
              <a:extLst>
                <a:ext uri="{FF2B5EF4-FFF2-40B4-BE49-F238E27FC236}">
                  <a16:creationId xmlns:a16="http://schemas.microsoft.com/office/drawing/2014/main" id="{A7EB0FDD-9AD7-4386-8559-CE3745BCEC8C}"/>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22" name="Freeform: Shape 30">
              <a:extLst>
                <a:ext uri="{FF2B5EF4-FFF2-40B4-BE49-F238E27FC236}">
                  <a16:creationId xmlns:a16="http://schemas.microsoft.com/office/drawing/2014/main" id="{EABA9570-C479-4F46-AD41-88F10E265791}"/>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23" name="Freeform: Shape 31">
              <a:extLst>
                <a:ext uri="{FF2B5EF4-FFF2-40B4-BE49-F238E27FC236}">
                  <a16:creationId xmlns:a16="http://schemas.microsoft.com/office/drawing/2014/main" id="{696970B8-F5CB-412E-8251-9AF0578354D0}"/>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24" name="Freeform: Shape 32">
              <a:extLst>
                <a:ext uri="{FF2B5EF4-FFF2-40B4-BE49-F238E27FC236}">
                  <a16:creationId xmlns:a16="http://schemas.microsoft.com/office/drawing/2014/main" id="{3D00D20E-2B63-4792-A233-43481FD84B2F}"/>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25" name="Freeform: Shape 33">
              <a:extLst>
                <a:ext uri="{FF2B5EF4-FFF2-40B4-BE49-F238E27FC236}">
                  <a16:creationId xmlns:a16="http://schemas.microsoft.com/office/drawing/2014/main" id="{7873ECCA-6F31-4A69-856A-82645EA1C11F}"/>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26" name="Freeform: Shape 34">
              <a:extLst>
                <a:ext uri="{FF2B5EF4-FFF2-40B4-BE49-F238E27FC236}">
                  <a16:creationId xmlns:a16="http://schemas.microsoft.com/office/drawing/2014/main" id="{2821AFFC-1334-4BF1-A96A-FBE5CE0E32B4}"/>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27" name="Freeform: Shape 35">
              <a:extLst>
                <a:ext uri="{FF2B5EF4-FFF2-40B4-BE49-F238E27FC236}">
                  <a16:creationId xmlns:a16="http://schemas.microsoft.com/office/drawing/2014/main" id="{DFA386D3-FCFC-4630-B8F1-3144BCEA5BF3}"/>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28" name="Freeform: Shape 36">
              <a:extLst>
                <a:ext uri="{FF2B5EF4-FFF2-40B4-BE49-F238E27FC236}">
                  <a16:creationId xmlns:a16="http://schemas.microsoft.com/office/drawing/2014/main" id="{53EF3BC0-98DA-4218-B9E8-F47FA1C11F36}"/>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29" name="Freeform: Shape 37">
              <a:extLst>
                <a:ext uri="{FF2B5EF4-FFF2-40B4-BE49-F238E27FC236}">
                  <a16:creationId xmlns:a16="http://schemas.microsoft.com/office/drawing/2014/main" id="{67645674-65CD-4C60-AE13-2D7A5DFAF5C1}"/>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230" name="Freeform: Shape 38">
              <a:extLst>
                <a:ext uri="{FF2B5EF4-FFF2-40B4-BE49-F238E27FC236}">
                  <a16:creationId xmlns:a16="http://schemas.microsoft.com/office/drawing/2014/main" id="{91FC57F3-C93D-4A02-AA2A-37F815736233}"/>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521" y="190223"/>
            <a:ext cx="6879350" cy="999746"/>
          </a:xfrm>
          <a:prstGeom prst="rect">
            <a:avLst/>
          </a:prstGeom>
        </p:spPr>
      </p:pic>
      <p:grpSp>
        <p:nvGrpSpPr>
          <p:cNvPr id="7" name="Group 6"/>
          <p:cNvGrpSpPr/>
          <p:nvPr/>
        </p:nvGrpSpPr>
        <p:grpSpPr>
          <a:xfrm>
            <a:off x="4815395" y="6382131"/>
            <a:ext cx="7369479" cy="465286"/>
            <a:chOff x="4817758" y="6382984"/>
            <a:chExt cx="7369479" cy="465286"/>
          </a:xfrm>
        </p:grpSpPr>
        <p:sp>
          <p:nvSpPr>
            <p:cNvPr id="3" name="Rectangle 2"/>
            <p:cNvSpPr/>
            <p:nvPr/>
          </p:nvSpPr>
          <p:spPr>
            <a:xfrm>
              <a:off x="4817758" y="6382984"/>
              <a:ext cx="7369479" cy="4652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3655" y="6397831"/>
              <a:ext cx="7281503" cy="417465"/>
            </a:xfrm>
            <a:prstGeom prst="rect">
              <a:avLst/>
            </a:prstGeom>
            <a:ln>
              <a:solidFill>
                <a:schemeClr val="bg1"/>
              </a:solidFill>
            </a:ln>
          </p:spPr>
        </p:pic>
      </p:grpSp>
      <p:sp>
        <p:nvSpPr>
          <p:cNvPr id="10" name="Slide Number Placeholder 9"/>
          <p:cNvSpPr>
            <a:spLocks noGrp="1"/>
          </p:cNvSpPr>
          <p:nvPr>
            <p:ph type="sldNum" sz="quarter" idx="12"/>
          </p:nvPr>
        </p:nvSpPr>
        <p:spPr/>
        <p:txBody>
          <a:bodyPr/>
          <a:lstStyle/>
          <a:p>
            <a:fld id="{38A635C9-4A98-4745-BD96-9D0E32025E69}" type="slidenum">
              <a:rPr lang="en-IN" smtClean="0"/>
              <a:t>1</a:t>
            </a:fld>
            <a:endParaRPr lang="en-IN"/>
          </a:p>
        </p:txBody>
      </p:sp>
    </p:spTree>
    <p:extLst>
      <p:ext uri="{BB962C8B-B14F-4D97-AF65-F5344CB8AC3E}">
        <p14:creationId xmlns:p14="http://schemas.microsoft.com/office/powerpoint/2010/main" val="321747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853DD-87BA-D416-01BB-12160877A029}"/>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4A19191C-94E8-8085-3DD4-93A205C5B8FC}"/>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2037B3DD-8B28-C6BA-9EC6-0162D5B4B1BB}"/>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3791D47B-372C-29A5-7FA1-B01D02BAC142}"/>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CCAF0626-72CA-D187-28CF-509089C64FE0}"/>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188CDF95-FE41-B632-CBCD-159950C324D4}"/>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E93E220F-BA2D-42C6-DB0B-B56EFB5EE358}"/>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ABAA73CE-416D-E0A3-E756-5334D5605401}"/>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BD5D0F5C-CAAF-6327-D2CF-E753431D81AD}"/>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93E30E09-A0F9-E0EF-1B7C-AB1C0E2322E7}"/>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50DD924C-2962-2D00-724F-AA979031DC5F}"/>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37F33B5C-8F6A-7DC5-C0CD-1C387265C45B}"/>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C551890E-581C-0A1E-E63F-DBC03941A836}"/>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98D48591-3135-FA03-D1F7-CB67499590D7}"/>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7E9C6D7A-35F5-AAAF-87B1-AF35A72F6A58}"/>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A37FACA4-C92E-EA5B-97AD-CF111A26DA4E}"/>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83141579-081A-A38C-948D-41839CAE10A8}"/>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80E713A8-5C7D-2060-96D2-679E32F2D1C3}"/>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C2A2CAFC-F008-0CEC-FDE7-65A80D8876DB}"/>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6F8BB36C-C1C5-5C54-5011-87BDF28380CD}"/>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7F611058-3A69-972C-996B-BF92303F5EED}"/>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834F14DE-C832-8D7A-E4FA-0CAB9F60BEF7}"/>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7E32ADD0-C1CB-A567-710F-AD3D2DFAE46F}"/>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94C2586B-A194-A379-2123-6B4F493D1DF2}"/>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75954194-36DD-12A8-5813-6F604AFF081E}"/>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CBCEE7FC-F4D0-0FE7-3C0D-D41E0CA55822}"/>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B13BB579-F095-E8F9-6257-6B2E64650BAE}"/>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6C4CBE06-61A3-9C40-AA4B-C6F4C0BEF131}"/>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96878E87-3909-4157-07CA-0394CA6659FA}"/>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921248D2-476E-BEAD-F4DD-73A0A64591CE}"/>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D2349A07-4485-78CA-30EA-977D4FD5B042}"/>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8814CA61-A014-4606-ADFC-9BC5E5395D7A}"/>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8E0568A3-289B-B48D-36FF-0587FF3E62E6}"/>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A9EBEDA7-7B4C-8C9E-1B08-1F4B9A69653F}"/>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C0F8378B-6143-4174-8114-1870272545BB}"/>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2FB384E5-D011-7A94-6E9D-1B542B41BEB2}"/>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812663C8-FA89-51AF-0952-DA6C8C3D5D38}"/>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C08EFF6A-7A5F-878A-567B-8CC72D6FA13F}"/>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7B90108F-A57F-E764-7321-2FFAC21F7BF8}"/>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A77CFE59-716C-88B8-513D-8BE0AFEE6537}"/>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139ADCF8-9815-5A76-F6B2-BA939768AFD5}"/>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6148286E-B361-B348-6FE0-D96CBC7E44C7}"/>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D8556258-E4CC-9371-70A9-5BCAF5E81973}"/>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317A5E90-AD28-FC3C-8DEB-6D6C0CC74174}"/>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E5DA3AC3-AEE8-98E8-D1C6-E0617EB7C41B}"/>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8EEBB1AE-CC25-9DD3-ACE1-20DEA4184CBC}"/>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B60A5F32-7704-3AA0-B425-D83AE4D7B1F3}"/>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C0CB0B23-CDFF-E698-07D1-118EDCCA034C}"/>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425673E6-98CE-D96E-0153-8A1E255CEA3A}"/>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A4FC217F-5305-F358-C937-53E4CC7059DA}"/>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BB0BD67D-81ED-D9D1-AC03-27E1D1927CD2}"/>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7FFB75B6-14D3-3560-39F4-B709FE8FF023}"/>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026922A1-755C-BB86-2993-958948710772}"/>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ECA76FE7-A60F-8FB1-B136-6CE6582096CC}"/>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28DF1D6C-3617-1CE2-8FD2-C705FFA0E997}"/>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6B8EAAA8-C6D5-B1CF-1C62-A18B9972CA29}"/>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37ADCF4C-0EA4-09A9-26DD-4A72A7563B80}"/>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033DDE54-1166-2533-3C78-7BE4544578CE}"/>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72509CD8-E779-87C1-A623-18E2E884FE6F}"/>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886C5F9D-DEDE-96DC-E6CE-137AF919CD96}"/>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E2BB9EC8-2BB3-EF53-026A-09C3E50F5C92}"/>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689395B2-4926-EC2E-A538-8BAD723612E3}"/>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BC09EE2A-2355-1E18-86C3-521D6AD1F810}"/>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CA591D49-743B-AD89-2206-49B7C7F9C8EF}"/>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AA8B5171-7DF4-2611-51FD-205B3902D0DA}"/>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A2FFD172-4968-A39E-2975-B1DDD0897E82}"/>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3652AC16-4294-1E64-916A-A0958DFFE0DB}"/>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55E6B6EA-7FE5-E8D6-FAA1-009D3E661CD2}"/>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6BDA2A9D-5F1E-4177-A5F2-8A1376189064}"/>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B9E88309-3024-398C-1F58-0AA0E26BB847}"/>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50AE501A-03B5-0125-E22E-BAF0B3101670}"/>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BB05BB2F-6BAA-F173-4317-B6C2A52B2CCE}"/>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2FF14AF1-0EFB-40DD-D4FF-238D767FC3D8}"/>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333AC5F7-BC69-D1DD-09CC-462104CC033D}"/>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F8F9AF6B-6678-4D5F-9969-8E2A198CA450}"/>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AE57F31C-502E-5A9B-7E5A-204F7DDA243D}"/>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3600">
                <a:solidFill>
                  <a:srgbClr val="000099"/>
                </a:solidFill>
                <a:ea typeface="+mn-lt"/>
                <a:cs typeface="+mn-lt"/>
              </a:rPr>
              <a:t>Model Performance – Hate Speech Dataset</a:t>
            </a:r>
            <a:r>
              <a:rPr lang="en-US" altLang="ko-KR" sz="3600">
                <a:solidFill>
                  <a:srgbClr val="000099"/>
                </a:solidFill>
                <a:latin typeface="Times New Roman"/>
                <a:ea typeface="맑은 고딕"/>
                <a:cs typeface="Times New Roman"/>
              </a:rPr>
              <a:t> </a:t>
            </a:r>
            <a:endParaRPr lang="en-US" altLang="ko-KR" sz="3600">
              <a:solidFill>
                <a:srgbClr val="000099"/>
              </a:solidFill>
              <a:latin typeface="Calibri"/>
              <a:ea typeface="Calibri"/>
              <a:cs typeface="Calibri"/>
            </a:endParaRPr>
          </a:p>
        </p:txBody>
      </p:sp>
      <p:sp>
        <p:nvSpPr>
          <p:cNvPr id="354" name="TextBox 353">
            <a:extLst>
              <a:ext uri="{FF2B5EF4-FFF2-40B4-BE49-F238E27FC236}">
                <a16:creationId xmlns:a16="http://schemas.microsoft.com/office/drawing/2014/main" id="{EAC0D4E7-5E77-293A-F8DA-4A8BCBCE9064}"/>
              </a:ext>
            </a:extLst>
          </p:cNvPr>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pic>
        <p:nvPicPr>
          <p:cNvPr id="4" name="Picture 3">
            <a:extLst>
              <a:ext uri="{FF2B5EF4-FFF2-40B4-BE49-F238E27FC236}">
                <a16:creationId xmlns:a16="http://schemas.microsoft.com/office/drawing/2014/main" id="{79D7EEA1-8311-BD96-0F1B-496F46BF5A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58F42497-ED7D-CD07-9257-94C2605BF414}"/>
              </a:ext>
            </a:extLst>
          </p:cNvPr>
          <p:cNvSpPr>
            <a:spLocks noGrp="1"/>
          </p:cNvSpPr>
          <p:nvPr>
            <p:ph type="sldNum" sz="quarter" idx="12"/>
          </p:nvPr>
        </p:nvSpPr>
        <p:spPr/>
        <p:txBody>
          <a:bodyPr/>
          <a:lstStyle/>
          <a:p>
            <a:fld id="{38A635C9-4A98-4745-BD96-9D0E32025E69}" type="slidenum">
              <a:rPr lang="en-IN" smtClean="0"/>
              <a:t>10</a:t>
            </a:fld>
            <a:endParaRPr lang="en-IN"/>
          </a:p>
        </p:txBody>
      </p:sp>
      <p:sp>
        <p:nvSpPr>
          <p:cNvPr id="8" name="TextBox 7">
            <a:extLst>
              <a:ext uri="{FF2B5EF4-FFF2-40B4-BE49-F238E27FC236}">
                <a16:creationId xmlns:a16="http://schemas.microsoft.com/office/drawing/2014/main" id="{66BA10EE-3F2F-DC41-79A6-71CD15DBA955}"/>
              </a:ext>
            </a:extLst>
          </p:cNvPr>
          <p:cNvSpPr txBox="1"/>
          <p:nvPr/>
        </p:nvSpPr>
        <p:spPr>
          <a:xfrm>
            <a:off x="886047" y="1689395"/>
            <a:ext cx="381590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err="1">
                <a:ea typeface="+mn-lt"/>
                <a:cs typeface="+mn-lt"/>
              </a:rPr>
              <a:t>XGBoost</a:t>
            </a:r>
            <a:r>
              <a:rPr lang="en-US">
                <a:ea typeface="+mn-lt"/>
                <a:cs typeface="+mn-lt"/>
              </a:rPr>
              <a:t> (TF-IDF, 80-20): </a:t>
            </a:r>
            <a:r>
              <a:rPr lang="en-US" b="1">
                <a:ea typeface="+mn-lt"/>
                <a:cs typeface="+mn-lt"/>
              </a:rPr>
              <a:t>94.75%</a:t>
            </a:r>
            <a:endParaRPr lang="en-US">
              <a:ea typeface="Calibri" panose="020F0502020204030204"/>
              <a:cs typeface="Calibri" panose="020F0502020204030204"/>
            </a:endParaRPr>
          </a:p>
          <a:p>
            <a:pPr marL="342900" indent="-342900">
              <a:buAutoNum type="arabicPeriod"/>
            </a:pPr>
            <a:r>
              <a:rPr lang="en-US">
                <a:ea typeface="+mn-lt"/>
                <a:cs typeface="+mn-lt"/>
              </a:rPr>
              <a:t>SVM, Logistic Regression: ~94.5%</a:t>
            </a:r>
            <a:endParaRPr lang="en-US">
              <a:ea typeface="Calibri" panose="020F0502020204030204"/>
              <a:cs typeface="Calibri" panose="020F0502020204030204"/>
            </a:endParaRPr>
          </a:p>
          <a:p>
            <a:pPr marL="342900" indent="-342900">
              <a:buAutoNum type="arabicPeriod"/>
            </a:pPr>
            <a:r>
              <a:rPr lang="en-US" err="1">
                <a:ea typeface="+mn-lt"/>
                <a:cs typeface="+mn-lt"/>
              </a:rPr>
              <a:t>CountVectorizer</a:t>
            </a:r>
            <a:r>
              <a:rPr lang="en-US">
                <a:ea typeface="+mn-lt"/>
                <a:cs typeface="+mn-lt"/>
              </a:rPr>
              <a:t> performance slightly lower</a:t>
            </a:r>
            <a:endParaRPr lang="en-US">
              <a:ea typeface="Calibri" panose="020F0502020204030204"/>
              <a:cs typeface="Calibri" panose="020F0502020204030204"/>
            </a:endParaRPr>
          </a:p>
          <a:p>
            <a:pPr marL="342900" indent="-342900">
              <a:buAutoNum type="arabicPeriod"/>
            </a:pPr>
            <a:r>
              <a:rPr lang="en-US">
                <a:ea typeface="+mn-lt"/>
                <a:cs typeface="+mn-lt"/>
              </a:rPr>
              <a:t>SMOTE improves accuracy across models</a:t>
            </a:r>
            <a:endParaRPr lang="en-US">
              <a:ea typeface="Calibri"/>
              <a:cs typeface="Calibri"/>
            </a:endParaRPr>
          </a:p>
          <a:p>
            <a:pPr algn="l"/>
            <a:endParaRPr lang="en-US">
              <a:ea typeface="Calibri"/>
              <a:cs typeface="Calibri"/>
            </a:endParaRPr>
          </a:p>
        </p:txBody>
      </p:sp>
      <p:pic>
        <p:nvPicPr>
          <p:cNvPr id="3" name="Picture 2" descr="A table of numbers and a number&#10;&#10;AI-generated content may be incorrect.">
            <a:extLst>
              <a:ext uri="{FF2B5EF4-FFF2-40B4-BE49-F238E27FC236}">
                <a16:creationId xmlns:a16="http://schemas.microsoft.com/office/drawing/2014/main" id="{86BDB388-1D89-A7E4-125B-B56203F79D80}"/>
              </a:ext>
            </a:extLst>
          </p:cNvPr>
          <p:cNvPicPr>
            <a:picLocks noChangeAspect="1"/>
          </p:cNvPicPr>
          <p:nvPr/>
        </p:nvPicPr>
        <p:blipFill>
          <a:blip r:embed="rId3"/>
          <a:stretch>
            <a:fillRect/>
          </a:stretch>
        </p:blipFill>
        <p:spPr>
          <a:xfrm>
            <a:off x="330819" y="841112"/>
            <a:ext cx="5181831" cy="4420482"/>
          </a:xfrm>
          <a:prstGeom prst="rect">
            <a:avLst/>
          </a:prstGeom>
        </p:spPr>
      </p:pic>
      <p:pic>
        <p:nvPicPr>
          <p:cNvPr id="7" name="Picture 6" descr="A table of numbers and a number&#10;&#10;AI-generated content may be incorrect.">
            <a:extLst>
              <a:ext uri="{FF2B5EF4-FFF2-40B4-BE49-F238E27FC236}">
                <a16:creationId xmlns:a16="http://schemas.microsoft.com/office/drawing/2014/main" id="{1C2BBB71-CCE6-7DEF-44EC-B7010235E260}"/>
              </a:ext>
            </a:extLst>
          </p:cNvPr>
          <p:cNvPicPr>
            <a:picLocks noChangeAspect="1"/>
          </p:cNvPicPr>
          <p:nvPr/>
        </p:nvPicPr>
        <p:blipFill>
          <a:blip r:embed="rId4"/>
          <a:stretch>
            <a:fillRect/>
          </a:stretch>
        </p:blipFill>
        <p:spPr>
          <a:xfrm>
            <a:off x="5714999" y="840824"/>
            <a:ext cx="6291650" cy="4424650"/>
          </a:xfrm>
          <a:prstGeom prst="rect">
            <a:avLst/>
          </a:prstGeom>
        </p:spPr>
      </p:pic>
      <p:sp>
        <p:nvSpPr>
          <p:cNvPr id="9" name="TextBox 8">
            <a:extLst>
              <a:ext uri="{FF2B5EF4-FFF2-40B4-BE49-F238E27FC236}">
                <a16:creationId xmlns:a16="http://schemas.microsoft.com/office/drawing/2014/main" id="{1C9DB6B6-D7D1-8ADC-AB54-929D31A03D64}"/>
              </a:ext>
            </a:extLst>
          </p:cNvPr>
          <p:cNvSpPr txBox="1"/>
          <p:nvPr/>
        </p:nvSpPr>
        <p:spPr>
          <a:xfrm>
            <a:off x="739346" y="5393724"/>
            <a:ext cx="4627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baseline="0">
                <a:latin typeface="Calibri"/>
              </a:rPr>
              <a:t>Dataset 1: Hate Speech Data</a:t>
            </a:r>
            <a:r>
              <a:rPr lang="en-US" b="1">
                <a:latin typeface="Calibri"/>
              </a:rPr>
              <a:t> Without Smote</a:t>
            </a:r>
            <a:endParaRPr lang="en-US"/>
          </a:p>
        </p:txBody>
      </p:sp>
      <p:sp>
        <p:nvSpPr>
          <p:cNvPr id="10" name="TextBox 9">
            <a:extLst>
              <a:ext uri="{FF2B5EF4-FFF2-40B4-BE49-F238E27FC236}">
                <a16:creationId xmlns:a16="http://schemas.microsoft.com/office/drawing/2014/main" id="{62C824BF-563A-41EE-CA1F-3A21C7B9B82E}"/>
              </a:ext>
            </a:extLst>
          </p:cNvPr>
          <p:cNvSpPr txBox="1"/>
          <p:nvPr/>
        </p:nvSpPr>
        <p:spPr>
          <a:xfrm>
            <a:off x="6773562" y="5393725"/>
            <a:ext cx="41848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Dataset 1: Hate Speech Data With Smote</a:t>
            </a:r>
            <a:endParaRPr lang="en-US"/>
          </a:p>
        </p:txBody>
      </p:sp>
    </p:spTree>
    <p:extLst>
      <p:ext uri="{BB962C8B-B14F-4D97-AF65-F5344CB8AC3E}">
        <p14:creationId xmlns:p14="http://schemas.microsoft.com/office/powerpoint/2010/main" val="405490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C7247-7F2E-F55B-1BCA-D3C680DAB53B}"/>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45DC44C2-22D1-39F5-A47B-95E30F95A53E}"/>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69B3AB2F-14DC-1BD6-276D-8369410CE1FD}"/>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CAB08E7D-002C-0D4B-FB62-BD466F813810}"/>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6DCFD782-FE37-92BA-99AC-6678973DB30E}"/>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3576468B-D89E-D313-2ED5-2649EA21DEC2}"/>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36E2A308-A9CB-F1F6-30B4-B39218F8DB50}"/>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E5D1BDA7-874E-761F-F025-5463AB40BFD8}"/>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32C42FE8-47AC-FF18-739C-26DE74A6D335}"/>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B58D1245-0690-377F-219D-4B66C4341DBC}"/>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A22DBD78-083F-0BB3-E815-9E1DD6060168}"/>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352FE888-2E1D-255C-A952-D2C0AFC91397}"/>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677BABF3-FEF3-F7C7-15E0-7FD8306E0722}"/>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622966EE-8B56-374D-3A70-5F10038F65D5}"/>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25DD5662-0775-3E76-B841-383BE82A6544}"/>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5CDB26A8-1825-9981-8283-8C62FB5359D1}"/>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18DABA21-1F60-7179-9442-88D820E2500B}"/>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2C4C123C-36FD-7B20-5C78-23C0DCA133FB}"/>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56833157-3785-4E1F-B3D7-E06F00C4EAC3}"/>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582E28AD-BF7F-46B7-3804-6DD718D5B3B0}"/>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DD818D9E-9FD0-ED6C-8204-B31B05C1B311}"/>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CEADE9C8-A15A-59B8-0BD8-087D1BD6A6AD}"/>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D586AA5F-6F7B-89BC-F29B-5550145EECF1}"/>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6464B05D-9574-D125-4567-9520A96E3F2A}"/>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1DA3F58A-B9C1-C3C3-CEC2-880496798862}"/>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515611CF-AF18-181D-C391-9E03D98464C5}"/>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7BE459B2-6065-32C4-F86B-FEAE033419BE}"/>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7E2C87F7-BE40-75A6-72C8-1288D548DECF}"/>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B9A508D5-9514-685E-4DE2-D0D899968C6A}"/>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A4974C36-2265-2455-BA83-C021ACA9D72D}"/>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347D98D8-6A78-92E2-00DF-1C12A6AD1AAA}"/>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6D0D0798-B886-52F3-F5AC-C8CD2FC85CE2}"/>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44F051B9-136A-F03E-F144-F623D2367D9B}"/>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82B472DB-35DA-583D-E350-10A55724E294}"/>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D400BD9E-78B3-3193-DAD4-2E037C998063}"/>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E4E6366A-C9D7-3D02-201E-0A05CA076084}"/>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A09BFBDF-3D22-EA8D-856C-AD82115CD96E}"/>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22AD3A1D-317F-B394-0CE1-AC0E89D7A924}"/>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87285988-58F1-40E9-6339-22E1C58E1DD8}"/>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14CA96E6-7705-4030-5928-1A62597AD658}"/>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ABFD4B49-7910-C1BC-DC87-3409206522DB}"/>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3DBE989C-E78F-245D-0D9B-3C9080C69E1F}"/>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CB8026F9-2600-0515-D6DA-4DDA94C637E5}"/>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D41230D4-B4EC-4F41-B8AC-81D3FD852BDC}"/>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5BBCC9FE-AFA6-57F4-5E5C-5C390A6643BE}"/>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C438E956-0430-F8DD-611E-DF557FC4FD9D}"/>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55C4EF87-D843-1456-0327-1B55EA1D06A7}"/>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2D9C9FB4-0B25-12FA-8394-D9C37CCC74DA}"/>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3D6B85A8-DF60-8871-5BCF-B17CF50E0D93}"/>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76A29FB1-D74A-36C8-65F5-7285BFAFCC5F}"/>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A23A000A-FCFF-6342-A27A-BDF6B70E735E}"/>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B2AA86B0-6561-7AAF-441C-9449B184B962}"/>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6C2206D0-C7CD-BD21-DFB5-97503CA4DDB4}"/>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6254F14E-5F45-3554-BCBB-6493246ECA32}"/>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19ED5C75-A451-D1D8-14F4-7F3C6E30EE0F}"/>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C56B9AB1-335E-7E9C-F3E3-E0326302D78E}"/>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5C3EF0B5-D31F-79BB-CF98-AF2DBCA3EE5D}"/>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631F3277-9445-271F-8B99-D8472A671F84}"/>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BA658734-8EF0-1642-2714-D954238A4995}"/>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E131E1B8-D47A-D221-F1E1-3830DBBB9343}"/>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B894E74C-8061-5C75-2B65-85E97B849730}"/>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18CC521B-A0B5-6DE6-22BC-48338BCEDB55}"/>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A8B93AF0-BC54-CB7F-EE96-6CCBB0D6C5CB}"/>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E404DA3A-6B89-A40D-FFC9-241F2415D0DC}"/>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2AEA8D05-314A-ADFE-237F-BDEB488F24BB}"/>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C07DDC3D-AD4F-DD60-E59C-965168E82329}"/>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D034D44C-D93F-593A-4F90-115BCAB5BEA8}"/>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594FB2F3-6A9E-B028-56F1-8B4F8FD4EA23}"/>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D9BC6BB4-1992-ACA6-B8A4-A1D768B2BD79}"/>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2AD073D8-7BD6-6BA9-9613-7F21E91E8888}"/>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AB46C597-EABA-E73B-BBD4-881B8C56F427}"/>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B0CE32BA-4D62-FE64-CD2C-7427739CC8E3}"/>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AC4EF9E0-9A40-4F11-6906-613633CEC26F}"/>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962C9FCB-0D12-3115-564B-3B991FDD7676}"/>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F861BEC0-A90F-3048-F511-6DA5024882EC}"/>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9BF6AC64-9354-6039-05DD-3F5B2976BF7E}"/>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3600">
                <a:solidFill>
                  <a:srgbClr val="000099"/>
                </a:solidFill>
                <a:ea typeface="+mn-lt"/>
                <a:cs typeface="+mn-lt"/>
              </a:rPr>
              <a:t>Model Performance – Hate Speech Dataset</a:t>
            </a:r>
            <a:r>
              <a:rPr lang="en-US" altLang="ko-KR" sz="3600">
                <a:solidFill>
                  <a:srgbClr val="000099"/>
                </a:solidFill>
                <a:latin typeface="Times New Roman"/>
                <a:ea typeface="맑은 고딕"/>
                <a:cs typeface="Times New Roman"/>
              </a:rPr>
              <a:t> </a:t>
            </a:r>
            <a:endParaRPr lang="en-US" altLang="ko-KR" sz="3600">
              <a:solidFill>
                <a:srgbClr val="000099"/>
              </a:solidFill>
              <a:latin typeface="Calibri"/>
              <a:ea typeface="Calibri"/>
              <a:cs typeface="Calibri"/>
            </a:endParaRPr>
          </a:p>
        </p:txBody>
      </p:sp>
      <p:sp>
        <p:nvSpPr>
          <p:cNvPr id="354" name="TextBox 353">
            <a:extLst>
              <a:ext uri="{FF2B5EF4-FFF2-40B4-BE49-F238E27FC236}">
                <a16:creationId xmlns:a16="http://schemas.microsoft.com/office/drawing/2014/main" id="{7EF1694F-5BC8-80C0-7D25-BDD6DE9C0025}"/>
              </a:ext>
            </a:extLst>
          </p:cNvPr>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pic>
        <p:nvPicPr>
          <p:cNvPr id="4" name="Picture 3">
            <a:extLst>
              <a:ext uri="{FF2B5EF4-FFF2-40B4-BE49-F238E27FC236}">
                <a16:creationId xmlns:a16="http://schemas.microsoft.com/office/drawing/2014/main" id="{EF3A3D2B-876C-AE00-D967-393E9FF81F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2489AA5D-ED1A-2E78-76E9-000FA7E892BF}"/>
              </a:ext>
            </a:extLst>
          </p:cNvPr>
          <p:cNvSpPr>
            <a:spLocks noGrp="1"/>
          </p:cNvSpPr>
          <p:nvPr>
            <p:ph type="sldNum" sz="quarter" idx="12"/>
          </p:nvPr>
        </p:nvSpPr>
        <p:spPr/>
        <p:txBody>
          <a:bodyPr/>
          <a:lstStyle/>
          <a:p>
            <a:fld id="{38A635C9-4A98-4745-BD96-9D0E32025E69}" type="slidenum">
              <a:rPr lang="en-IN" smtClean="0"/>
              <a:t>11</a:t>
            </a:fld>
            <a:endParaRPr lang="en-IN"/>
          </a:p>
        </p:txBody>
      </p:sp>
      <p:sp>
        <p:nvSpPr>
          <p:cNvPr id="8" name="TextBox 7">
            <a:extLst>
              <a:ext uri="{FF2B5EF4-FFF2-40B4-BE49-F238E27FC236}">
                <a16:creationId xmlns:a16="http://schemas.microsoft.com/office/drawing/2014/main" id="{7626F7B9-0BFE-C4E4-89A9-C19743E7C07B}"/>
              </a:ext>
            </a:extLst>
          </p:cNvPr>
          <p:cNvSpPr txBox="1"/>
          <p:nvPr/>
        </p:nvSpPr>
        <p:spPr>
          <a:xfrm>
            <a:off x="554577" y="979553"/>
            <a:ext cx="3981354"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mn-lt"/>
                <a:cs typeface="+mn-lt"/>
              </a:rPr>
              <a:t>Result</a:t>
            </a:r>
          </a:p>
          <a:p>
            <a:endParaRPr lang="en-US" sz="3200" b="1">
              <a:ea typeface="+mn-lt"/>
              <a:cs typeface="+mn-lt"/>
            </a:endParaRPr>
          </a:p>
          <a:p>
            <a:pPr marL="342900" indent="-342900">
              <a:buAutoNum type="arabicPeriod"/>
            </a:pPr>
            <a:r>
              <a:rPr lang="en-US" b="1">
                <a:ea typeface="+mn-lt"/>
                <a:cs typeface="+mn-lt"/>
              </a:rPr>
              <a:t>SMOTE has marginal effect</a:t>
            </a:r>
            <a:r>
              <a:rPr lang="en-US">
                <a:ea typeface="+mn-lt"/>
                <a:cs typeface="+mn-lt"/>
              </a:rPr>
              <a:t> on already strong classifiers like </a:t>
            </a:r>
            <a:r>
              <a:rPr lang="en-US" err="1">
                <a:ea typeface="+mn-lt"/>
                <a:cs typeface="+mn-lt"/>
              </a:rPr>
              <a:t>XGBoost</a:t>
            </a:r>
            <a:r>
              <a:rPr lang="en-US">
                <a:ea typeface="+mn-lt"/>
                <a:cs typeface="+mn-lt"/>
              </a:rPr>
              <a:t> and SVM.</a:t>
            </a:r>
            <a:endParaRPr lang="en-US">
              <a:ea typeface="Calibri" panose="020F0502020204030204"/>
              <a:cs typeface="Calibri" panose="020F0502020204030204"/>
            </a:endParaRPr>
          </a:p>
          <a:p>
            <a:pPr marL="342900" indent="-342900">
              <a:buAutoNum type="arabicPeriod"/>
            </a:pPr>
            <a:endParaRPr lang="en-US">
              <a:ea typeface="+mn-lt"/>
              <a:cs typeface="+mn-lt"/>
            </a:endParaRPr>
          </a:p>
          <a:p>
            <a:pPr marL="342900" indent="-342900">
              <a:buAutoNum type="arabicPeriod"/>
            </a:pPr>
            <a:r>
              <a:rPr lang="en-US" b="1">
                <a:ea typeface="+mn-lt"/>
                <a:cs typeface="+mn-lt"/>
              </a:rPr>
              <a:t>Naive Bayes</a:t>
            </a:r>
            <a:r>
              <a:rPr lang="en-US">
                <a:ea typeface="+mn-lt"/>
                <a:cs typeface="+mn-lt"/>
              </a:rPr>
              <a:t> benefits </a:t>
            </a:r>
            <a:r>
              <a:rPr lang="en-US" b="1">
                <a:ea typeface="+mn-lt"/>
                <a:cs typeface="+mn-lt"/>
              </a:rPr>
              <a:t>dramatically</a:t>
            </a:r>
            <a:r>
              <a:rPr lang="en-US">
                <a:ea typeface="+mn-lt"/>
                <a:cs typeface="+mn-lt"/>
              </a:rPr>
              <a:t>, showing a ~+30% performance boost.</a:t>
            </a:r>
            <a:endParaRPr lang="en-US">
              <a:ea typeface="Calibri" panose="020F0502020204030204"/>
              <a:cs typeface="Calibri" panose="020F0502020204030204"/>
            </a:endParaRPr>
          </a:p>
          <a:p>
            <a:pPr marL="342900" indent="-342900">
              <a:buAutoNum type="arabicPeriod"/>
            </a:pPr>
            <a:endParaRPr lang="en-US">
              <a:ea typeface="+mn-lt"/>
              <a:cs typeface="+mn-lt"/>
            </a:endParaRPr>
          </a:p>
          <a:p>
            <a:pPr marL="342900" indent="-342900">
              <a:buAutoNum type="arabicPeriod"/>
            </a:pPr>
            <a:r>
              <a:rPr lang="en-US" b="1">
                <a:ea typeface="+mn-lt"/>
                <a:cs typeface="+mn-lt"/>
              </a:rPr>
              <a:t>TF-IDF with 80-20 split</a:t>
            </a:r>
            <a:r>
              <a:rPr lang="en-US">
                <a:ea typeface="+mn-lt"/>
                <a:cs typeface="+mn-lt"/>
              </a:rPr>
              <a:t> continues to yield top results across models.</a:t>
            </a:r>
            <a:endParaRPr lang="en-US">
              <a:ea typeface="Calibri" panose="020F0502020204030204"/>
              <a:cs typeface="Calibri" panose="020F0502020204030204"/>
            </a:endParaRPr>
          </a:p>
          <a:p>
            <a:pPr marL="342900" indent="-342900">
              <a:buAutoNum type="arabicPeriod"/>
            </a:pPr>
            <a:endParaRPr lang="en-US">
              <a:ea typeface="+mn-lt"/>
              <a:cs typeface="+mn-lt"/>
            </a:endParaRPr>
          </a:p>
          <a:p>
            <a:pPr marL="342900" indent="-342900">
              <a:buAutoNum type="arabicPeriod"/>
            </a:pPr>
            <a:r>
              <a:rPr lang="en-US">
                <a:ea typeface="+mn-lt"/>
                <a:cs typeface="+mn-lt"/>
              </a:rPr>
              <a:t>The dataset appears to be relatively balanced, limiting the impact of SMOTE for most algorithms.</a:t>
            </a:r>
            <a:endParaRPr lang="en-US">
              <a:ea typeface="Calibri" panose="020F0502020204030204"/>
              <a:cs typeface="Calibri" panose="020F0502020204030204"/>
            </a:endParaRPr>
          </a:p>
          <a:p>
            <a:pPr marL="342900" indent="-342900">
              <a:buAutoNum type="arabicPeriod"/>
            </a:pPr>
            <a:endParaRPr lang="en-US" b="1">
              <a:ea typeface="+mn-lt"/>
              <a:cs typeface="+mn-lt"/>
            </a:endParaRPr>
          </a:p>
          <a:p>
            <a:endParaRPr lang="en-US">
              <a:ea typeface="Calibri" panose="020F0502020204030204"/>
              <a:cs typeface="Calibri" panose="020F0502020204030204"/>
            </a:endParaRPr>
          </a:p>
        </p:txBody>
      </p:sp>
      <p:graphicFrame>
        <p:nvGraphicFramePr>
          <p:cNvPr id="6" name="Table 5">
            <a:extLst>
              <a:ext uri="{FF2B5EF4-FFF2-40B4-BE49-F238E27FC236}">
                <a16:creationId xmlns:a16="http://schemas.microsoft.com/office/drawing/2014/main" id="{878D95F5-FF2B-BF38-9915-1D4106880851}"/>
              </a:ext>
            </a:extLst>
          </p:cNvPr>
          <p:cNvGraphicFramePr>
            <a:graphicFrameLocks noGrp="1"/>
          </p:cNvGraphicFramePr>
          <p:nvPr>
            <p:extLst>
              <p:ext uri="{D42A27DB-BD31-4B8C-83A1-F6EECF244321}">
                <p14:modId xmlns:p14="http://schemas.microsoft.com/office/powerpoint/2010/main" val="4115776521"/>
              </p:ext>
            </p:extLst>
          </p:nvPr>
        </p:nvGraphicFramePr>
        <p:xfrm>
          <a:off x="5125972" y="1406770"/>
          <a:ext cx="6473742" cy="4297680"/>
        </p:xfrm>
        <a:graphic>
          <a:graphicData uri="http://schemas.openxmlformats.org/drawingml/2006/table">
            <a:tbl>
              <a:tblPr bandRow="1">
                <a:tableStyleId>{5C22544A-7EE6-4342-B048-85BDC9FD1C3A}</a:tableStyleId>
              </a:tblPr>
              <a:tblGrid>
                <a:gridCol w="2157914">
                  <a:extLst>
                    <a:ext uri="{9D8B030D-6E8A-4147-A177-3AD203B41FA5}">
                      <a16:colId xmlns:a16="http://schemas.microsoft.com/office/drawing/2014/main" val="2190890570"/>
                    </a:ext>
                  </a:extLst>
                </a:gridCol>
                <a:gridCol w="2157914">
                  <a:extLst>
                    <a:ext uri="{9D8B030D-6E8A-4147-A177-3AD203B41FA5}">
                      <a16:colId xmlns:a16="http://schemas.microsoft.com/office/drawing/2014/main" val="3493120942"/>
                    </a:ext>
                  </a:extLst>
                </a:gridCol>
                <a:gridCol w="2157914">
                  <a:extLst>
                    <a:ext uri="{9D8B030D-6E8A-4147-A177-3AD203B41FA5}">
                      <a16:colId xmlns:a16="http://schemas.microsoft.com/office/drawing/2014/main" val="1521653480"/>
                    </a:ext>
                  </a:extLst>
                </a:gridCol>
              </a:tblGrid>
              <a:tr h="0">
                <a:tc>
                  <a:txBody>
                    <a:bodyPr/>
                    <a:lstStyle/>
                    <a:p>
                      <a:r>
                        <a:rPr lang="en-US" sz="1600"/>
                        <a:t>Aspect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Without SMOTE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With SMOTE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824565949"/>
                  </a:ext>
                </a:extLst>
              </a:tr>
              <a:tr h="0">
                <a:tc>
                  <a:txBody>
                    <a:bodyPr/>
                    <a:lstStyle/>
                    <a:p>
                      <a:r>
                        <a:rPr lang="en-US" sz="1600" b="1"/>
                        <a:t>Overall Accuracy</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Very high (~0.94+)</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Slight improvements in some models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33167617"/>
                  </a:ext>
                </a:extLst>
              </a:tr>
              <a:tr h="0">
                <a:tc>
                  <a:txBody>
                    <a:bodyPr/>
                    <a:lstStyle/>
                    <a:p>
                      <a:r>
                        <a:rPr lang="en-US" sz="1600" b="1"/>
                        <a:t>Top Performing Model</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err="1"/>
                        <a:t>XGBoost</a:t>
                      </a:r>
                      <a:r>
                        <a:rPr lang="en-US" sz="1600"/>
                        <a:t> Classifier (TF-IDF 80-20) – </a:t>
                      </a:r>
                      <a:r>
                        <a:rPr lang="en-US" sz="1600" b="1"/>
                        <a:t>0.9475</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err="1"/>
                        <a:t>XGBoost</a:t>
                      </a:r>
                      <a:r>
                        <a:rPr lang="en-US" sz="1600"/>
                        <a:t> Classifier (TF-IDF 80-20) – </a:t>
                      </a:r>
                      <a:r>
                        <a:rPr lang="en-US" sz="1600" b="1"/>
                        <a:t>0.9482</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496258104"/>
                  </a:ext>
                </a:extLst>
              </a:tr>
              <a:tr h="0">
                <a:tc>
                  <a:txBody>
                    <a:bodyPr/>
                    <a:lstStyle/>
                    <a:p>
                      <a:r>
                        <a:rPr lang="en-US" sz="1600" b="1"/>
                        <a:t>Support Vector Machine</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~0.9445 best (TF-IDF 80-20)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Slightly improved to </a:t>
                      </a:r>
                      <a:r>
                        <a:rPr lang="en-US" sz="1600" b="1"/>
                        <a:t>0.9463</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03537466"/>
                  </a:ext>
                </a:extLst>
              </a:tr>
              <a:tr h="0">
                <a:tc>
                  <a:txBody>
                    <a:bodyPr/>
                    <a:lstStyle/>
                    <a:p>
                      <a:r>
                        <a:rPr lang="en-US" sz="1600" b="1"/>
                        <a:t>Naive Bayes</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Performs poorly (~0.43–0.47)</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Significant improvement (~0.72–0.75) with SMOTE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24014526"/>
                  </a:ext>
                </a:extLst>
              </a:tr>
              <a:tr h="0">
                <a:tc>
                  <a:txBody>
                    <a:bodyPr/>
                    <a:lstStyle/>
                    <a:p>
                      <a:r>
                        <a:rPr lang="en-US" sz="1600" b="1"/>
                        <a:t>Effect of SMOTE</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Minimal for most models due to balanced nature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Most beneficial for </a:t>
                      </a:r>
                      <a:r>
                        <a:rPr lang="en-US" sz="1600" b="1"/>
                        <a:t>Naive Bayes</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934261293"/>
                  </a:ext>
                </a:extLst>
              </a:tr>
              <a:tr h="0">
                <a:tc>
                  <a:txBody>
                    <a:bodyPr/>
                    <a:lstStyle/>
                    <a:p>
                      <a:r>
                        <a:rPr lang="en-US" sz="1600" b="1"/>
                        <a:t>Best Vectorizer</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TF-IDF consistently outperforms </a:t>
                      </a:r>
                      <a:r>
                        <a:rPr lang="en-US" sz="1600" err="1"/>
                        <a:t>CountVec</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Still remains the best overall</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51271677"/>
                  </a:ext>
                </a:extLst>
              </a:tr>
            </a:tbl>
          </a:graphicData>
        </a:graphic>
      </p:graphicFrame>
    </p:spTree>
    <p:extLst>
      <p:ext uri="{BB962C8B-B14F-4D97-AF65-F5344CB8AC3E}">
        <p14:creationId xmlns:p14="http://schemas.microsoft.com/office/powerpoint/2010/main" val="34244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3EF20-ED8C-A52C-9C57-EA734C9A4F8A}"/>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2B61A603-15F3-2874-E92D-83128928D302}"/>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53986BF9-3F95-BA71-DCF1-DEE49CE4E213}"/>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9B5453D2-B2F1-44BE-4B7D-0C3E0F98947C}"/>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6687349B-42FC-06BA-3516-EC119CCFC8F4}"/>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3D24347E-0054-B693-3732-4AF6DD2DD997}"/>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2B12A60B-33D4-AB61-2858-D3CC8A0B4B7D}"/>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272AEDCF-1DC2-B2FC-ADD6-DA741998FF5D}"/>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A66E5263-2B3E-2D9C-E2B2-B690670CDE27}"/>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AD03106A-9B28-B183-F0C9-CE8A593D0EAA}"/>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92F800B6-3FDE-22ED-6322-23BB6F56F6CC}"/>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AC4CA819-8E2E-FF9B-60FD-7AFAE70B8261}"/>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DA14BB78-E520-C824-38A1-9D328A07DFE4}"/>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1A33FBA4-1734-6B6E-2400-3B75CE1909E9}"/>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726F2346-134D-3BD3-2059-419E1D97DA66}"/>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05329279-1EDD-C6C8-253C-75C515B6B08C}"/>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CA6B4789-AF72-5D06-747E-F29342C57333}"/>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6741F167-4E86-B08E-895E-4FFD0AC347B1}"/>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1BDCB47A-30EE-FE32-7A6F-2D2243D7FB35}"/>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64D2D617-F8BC-5395-D616-19A2073558DC}"/>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653C7396-6E9A-CE94-331B-6ABE5B0B9167}"/>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22ABF26F-A2B4-F001-3BE0-211B83FDA099}"/>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D3661D5F-9BEA-C7C7-CDAE-5497ADCC58A7}"/>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7AA6D384-9A27-50D5-1D5A-BD742ED49466}"/>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48ADF063-8824-9C5B-A457-462025EA66E4}"/>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1821E5B0-6CF9-C391-A126-EC1FA1ECE39B}"/>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F0F29F64-CEB9-60B8-A099-AB4574ABA827}"/>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A216E762-4ECF-B566-1C45-60C708FE8399}"/>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47B9EF0B-D674-AB17-586D-A4998A88FBCE}"/>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60E22D83-4CF6-3299-D80C-3E041B485F57}"/>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ADFEA80C-3D08-D0DE-FBD7-8D5FC6999105}"/>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67EE60F8-1C31-A5A3-7D19-106AE8D03419}"/>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30228EC0-AE8C-34C4-76DA-860D32FE0913}"/>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F6936B5D-823B-D1B9-77FF-F372D1636035}"/>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D64CE819-A00E-7BDD-57BF-D6BC964E6B83}"/>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F351379C-7FC8-8F5B-250C-103201471241}"/>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53840188-E701-92B4-7752-D5D0AB4C424C}"/>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12485D9C-C641-1BE1-4F70-EC8ADEC0EB95}"/>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D52665CF-0BC0-9FEB-EDB0-4FB238168667}"/>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1A7EA3CA-B386-C9A4-7942-F18BBEBA1997}"/>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3C61C556-C30D-BACE-FA7E-D56DE4108F9F}"/>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C44E1DB9-9419-285D-D451-3A91267759D5}"/>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C0C04762-1A85-DA25-495C-358D5DBDC152}"/>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0D9418E0-3770-2838-E388-A4179BE42CFF}"/>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0581749B-DE4F-BE4C-7F69-C63F9C29D309}"/>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3C69D638-2929-29CC-CC24-D6D4CEC71BFB}"/>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B723F92D-872F-79FF-2FE1-244289AA69CD}"/>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DFD313B7-B783-1533-8BAC-EEC070F6B3A3}"/>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C0C6440C-A814-7994-1B25-D68D0ADD7EFA}"/>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5CC4B9FC-2355-5671-F63E-91B041FC1867}"/>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4AD9B59C-6A5E-2890-6A91-2EFDB5211EF2}"/>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558BD8C0-5E4C-763E-0199-E714DD0D2C24}"/>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1CF82D15-D076-094D-12D8-230ECC8C5EAF}"/>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EDD0D991-968D-DD25-46E6-8D8095F1148F}"/>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891C8540-CC85-3FC8-3F6B-74BC0431E1DC}"/>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CD01C255-F5F2-B57D-9959-A4A63E0FE4B5}"/>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464CD7C0-4502-2B89-B4DC-1ED2E7376352}"/>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174A1AFC-AA12-9E12-A48E-9D2B49FD9B47}"/>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4CA98A65-1C8A-E46E-6B96-3D38B609D3D1}"/>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4D2AC1C6-7FA6-A210-24EA-420B0CEFE331}"/>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ECA27EF3-D7FD-8D9C-4A84-A821396B3E60}"/>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538FB079-33E1-4FC1-DAC4-349C498FDF48}"/>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BAB52BCF-C65C-F80B-8877-9FB03E14E446}"/>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7C7B2824-CBB7-D776-8F98-F657A90D24E7}"/>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C923CE70-FF1B-48BA-0B7D-23E45402F843}"/>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9646BC90-1419-10E1-17D5-E82E019AA533}"/>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F2D38793-A9FA-0B8D-8C7B-B3D7B558810C}"/>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E3F4F0F7-F848-DFC6-8552-DD33CA357FB0}"/>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CC0BD78F-78F7-68C0-E229-97A168EFCC3B}"/>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1442A5E5-F23E-446C-1535-E03B23C215FB}"/>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C4725BC6-899E-BF53-4534-57EF980A8F10}"/>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4D5DA69D-C0D4-F40A-8D52-8D5086499FE4}"/>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A6F2C214-7D47-16CA-E1C7-95ACE198B361}"/>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057D5494-EC35-2F8B-B7F5-7422D29BB1A3}"/>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A2637B3B-43FA-5201-2990-537102427856}"/>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8F248B43-1A12-26F8-01CF-B4E37523E429}"/>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3600">
                <a:solidFill>
                  <a:srgbClr val="000099"/>
                </a:solidFill>
                <a:ea typeface="+mn-lt"/>
                <a:cs typeface="+mn-lt"/>
              </a:rPr>
              <a:t>Model Performance – </a:t>
            </a:r>
            <a:r>
              <a:rPr lang="en-US" sz="3600" err="1">
                <a:solidFill>
                  <a:srgbClr val="000099"/>
                </a:solidFill>
                <a:ea typeface="+mn-lt"/>
                <a:cs typeface="+mn-lt"/>
              </a:rPr>
              <a:t>ConvAbuseEMNLP</a:t>
            </a:r>
            <a:r>
              <a:rPr lang="en-US" altLang="ko-KR" sz="3600">
                <a:solidFill>
                  <a:srgbClr val="000099"/>
                </a:solidFill>
                <a:latin typeface="Times New Roman"/>
                <a:ea typeface="맑은 고딕"/>
                <a:cs typeface="Times New Roman"/>
              </a:rPr>
              <a:t> </a:t>
            </a:r>
            <a:endParaRPr lang="en-US" altLang="ko-KR" sz="3600">
              <a:solidFill>
                <a:srgbClr val="000099"/>
              </a:solidFill>
              <a:latin typeface="Calibri"/>
              <a:ea typeface="Calibri"/>
              <a:cs typeface="Calibri"/>
            </a:endParaRPr>
          </a:p>
        </p:txBody>
      </p:sp>
      <p:sp>
        <p:nvSpPr>
          <p:cNvPr id="354" name="TextBox 353">
            <a:extLst>
              <a:ext uri="{FF2B5EF4-FFF2-40B4-BE49-F238E27FC236}">
                <a16:creationId xmlns:a16="http://schemas.microsoft.com/office/drawing/2014/main" id="{056FFFFF-E27B-159D-9F33-D47F355405A9}"/>
              </a:ext>
            </a:extLst>
          </p:cNvPr>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pic>
        <p:nvPicPr>
          <p:cNvPr id="4" name="Picture 3">
            <a:extLst>
              <a:ext uri="{FF2B5EF4-FFF2-40B4-BE49-F238E27FC236}">
                <a16:creationId xmlns:a16="http://schemas.microsoft.com/office/drawing/2014/main" id="{E6DA8C22-B251-E5A1-10BD-700CBCC0B7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B47B6150-A4B3-830A-5F00-7817F70DE111}"/>
              </a:ext>
            </a:extLst>
          </p:cNvPr>
          <p:cNvSpPr>
            <a:spLocks noGrp="1"/>
          </p:cNvSpPr>
          <p:nvPr>
            <p:ph type="sldNum" sz="quarter" idx="12"/>
          </p:nvPr>
        </p:nvSpPr>
        <p:spPr/>
        <p:txBody>
          <a:bodyPr/>
          <a:lstStyle/>
          <a:p>
            <a:fld id="{38A635C9-4A98-4745-BD96-9D0E32025E69}" type="slidenum">
              <a:rPr lang="en-IN" smtClean="0"/>
              <a:t>12</a:t>
            </a:fld>
            <a:endParaRPr lang="en-IN"/>
          </a:p>
        </p:txBody>
      </p:sp>
      <p:sp>
        <p:nvSpPr>
          <p:cNvPr id="3" name="TextBox 2">
            <a:extLst>
              <a:ext uri="{FF2B5EF4-FFF2-40B4-BE49-F238E27FC236}">
                <a16:creationId xmlns:a16="http://schemas.microsoft.com/office/drawing/2014/main" id="{9A166504-7D19-86E7-14F4-E73B0E5C27BD}"/>
              </a:ext>
            </a:extLst>
          </p:cNvPr>
          <p:cNvSpPr txBox="1"/>
          <p:nvPr/>
        </p:nvSpPr>
        <p:spPr>
          <a:xfrm>
            <a:off x="163653" y="1713872"/>
            <a:ext cx="533990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TF-IDF outperforms </a:t>
            </a:r>
            <a:r>
              <a:rPr lang="en-US" err="1">
                <a:ea typeface="+mn-lt"/>
                <a:cs typeface="+mn-lt"/>
              </a:rPr>
              <a:t>CountVectorizer</a:t>
            </a:r>
            <a:endParaRPr lang="en-US" err="1">
              <a:ea typeface="Calibri" panose="020F0502020204030204"/>
              <a:cs typeface="Calibri" panose="020F0502020204030204"/>
            </a:endParaRPr>
          </a:p>
          <a:p>
            <a:pPr marL="285750" indent="-285750">
              <a:buFont typeface="Arial"/>
              <a:buChar char="•"/>
            </a:pPr>
            <a:r>
              <a:rPr lang="en-US">
                <a:ea typeface="+mn-lt"/>
                <a:cs typeface="+mn-lt"/>
              </a:rPr>
              <a:t>SVM best performer without SMOTE</a:t>
            </a:r>
            <a:endParaRPr lang="en-US">
              <a:ea typeface="Calibri" panose="020F0502020204030204"/>
              <a:cs typeface="Calibri" panose="020F0502020204030204"/>
            </a:endParaRPr>
          </a:p>
          <a:p>
            <a:pPr marL="285750" indent="-285750">
              <a:buFont typeface="Arial"/>
              <a:buChar char="•"/>
            </a:pPr>
            <a:r>
              <a:rPr lang="en-US">
                <a:ea typeface="+mn-lt"/>
                <a:cs typeface="+mn-lt"/>
              </a:rPr>
              <a:t>Naive Bayes underperforms consistently</a:t>
            </a:r>
            <a:endParaRPr lang="en-US">
              <a:ea typeface="Calibri" panose="020F0502020204030204"/>
              <a:cs typeface="Calibri" panose="020F0502020204030204"/>
            </a:endParaRPr>
          </a:p>
          <a:p>
            <a:pPr marL="285750" indent="-285750">
              <a:buFont typeface="Arial"/>
              <a:buChar char="•"/>
            </a:pPr>
            <a:r>
              <a:rPr lang="en-US">
                <a:ea typeface="+mn-lt"/>
                <a:cs typeface="+mn-lt"/>
              </a:rPr>
              <a:t>SMOTE impact varies; may cause overfitting in some models</a:t>
            </a:r>
            <a:endParaRPr lang="en-US">
              <a:ea typeface="Calibri" panose="020F0502020204030204"/>
              <a:cs typeface="Calibri" panose="020F0502020204030204"/>
            </a:endParaRPr>
          </a:p>
          <a:p>
            <a:pPr algn="l"/>
            <a:endParaRPr lang="en-US">
              <a:ea typeface="Calibri" panose="020F0502020204030204"/>
              <a:cs typeface="Calibri" panose="020F0502020204030204"/>
            </a:endParaRPr>
          </a:p>
        </p:txBody>
      </p:sp>
      <p:pic>
        <p:nvPicPr>
          <p:cNvPr id="6" name="Picture 5" descr="A table with numbers and a few letters&#10;&#10;AI-generated content may be incorrect.">
            <a:extLst>
              <a:ext uri="{FF2B5EF4-FFF2-40B4-BE49-F238E27FC236}">
                <a16:creationId xmlns:a16="http://schemas.microsoft.com/office/drawing/2014/main" id="{62813C24-FE29-3B2F-1494-7AAC65AA6A5E}"/>
              </a:ext>
            </a:extLst>
          </p:cNvPr>
          <p:cNvPicPr>
            <a:picLocks noChangeAspect="1"/>
          </p:cNvPicPr>
          <p:nvPr/>
        </p:nvPicPr>
        <p:blipFill>
          <a:blip r:embed="rId3"/>
          <a:stretch>
            <a:fillRect/>
          </a:stretch>
        </p:blipFill>
        <p:spPr>
          <a:xfrm>
            <a:off x="0" y="1397967"/>
            <a:ext cx="5869460" cy="2839140"/>
          </a:xfrm>
          <a:prstGeom prst="rect">
            <a:avLst/>
          </a:prstGeom>
        </p:spPr>
      </p:pic>
      <p:pic>
        <p:nvPicPr>
          <p:cNvPr id="8" name="Picture 7" descr="A table with numbers and a number&#10;&#10;AI-generated content may be incorrect.">
            <a:extLst>
              <a:ext uri="{FF2B5EF4-FFF2-40B4-BE49-F238E27FC236}">
                <a16:creationId xmlns:a16="http://schemas.microsoft.com/office/drawing/2014/main" id="{E2ABE519-1C8C-2503-C3BC-7E59EF4668BC}"/>
              </a:ext>
            </a:extLst>
          </p:cNvPr>
          <p:cNvPicPr>
            <a:picLocks noChangeAspect="1"/>
          </p:cNvPicPr>
          <p:nvPr/>
        </p:nvPicPr>
        <p:blipFill>
          <a:blip r:embed="rId4"/>
          <a:stretch>
            <a:fillRect/>
          </a:stretch>
        </p:blipFill>
        <p:spPr>
          <a:xfrm>
            <a:off x="6369777" y="1400166"/>
            <a:ext cx="5642920" cy="2839810"/>
          </a:xfrm>
          <a:prstGeom prst="rect">
            <a:avLst/>
          </a:prstGeom>
        </p:spPr>
      </p:pic>
      <p:sp>
        <p:nvSpPr>
          <p:cNvPr id="15" name="TextBox 14">
            <a:extLst>
              <a:ext uri="{FF2B5EF4-FFF2-40B4-BE49-F238E27FC236}">
                <a16:creationId xmlns:a16="http://schemas.microsoft.com/office/drawing/2014/main" id="{87C03174-0E01-169F-39B2-E6A689C7950B}"/>
              </a:ext>
            </a:extLst>
          </p:cNvPr>
          <p:cNvSpPr txBox="1"/>
          <p:nvPr/>
        </p:nvSpPr>
        <p:spPr>
          <a:xfrm>
            <a:off x="461319" y="4672914"/>
            <a:ext cx="4504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Dataset 2: </a:t>
            </a:r>
            <a:r>
              <a:rPr lang="en-US" b="1" err="1">
                <a:ea typeface="Calibri"/>
                <a:cs typeface="Calibri"/>
              </a:rPr>
              <a:t>ConvAbuseEMNLP</a:t>
            </a:r>
            <a:r>
              <a:rPr lang="en-US" b="1">
                <a:ea typeface="Calibri"/>
                <a:cs typeface="Calibri"/>
              </a:rPr>
              <a:t> Without Smote</a:t>
            </a:r>
            <a:endParaRPr lang="en-US" err="1"/>
          </a:p>
        </p:txBody>
      </p:sp>
      <p:sp>
        <p:nvSpPr>
          <p:cNvPr id="16" name="TextBox 15">
            <a:extLst>
              <a:ext uri="{FF2B5EF4-FFF2-40B4-BE49-F238E27FC236}">
                <a16:creationId xmlns:a16="http://schemas.microsoft.com/office/drawing/2014/main" id="{2E47EDBC-CDFB-9E6E-24AF-9D84A36A829E}"/>
              </a:ext>
            </a:extLst>
          </p:cNvPr>
          <p:cNvSpPr txBox="1"/>
          <p:nvPr/>
        </p:nvSpPr>
        <p:spPr>
          <a:xfrm>
            <a:off x="6876535" y="4672914"/>
            <a:ext cx="42980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Dataset 2: </a:t>
            </a:r>
            <a:r>
              <a:rPr lang="en-US" b="1" err="1">
                <a:ea typeface="Calibri"/>
                <a:cs typeface="Calibri"/>
              </a:rPr>
              <a:t>ConvAbuseEMNLP</a:t>
            </a:r>
            <a:r>
              <a:rPr lang="en-US" b="1">
                <a:ea typeface="Calibri"/>
                <a:cs typeface="Calibri"/>
              </a:rPr>
              <a:t> With Smote</a:t>
            </a:r>
            <a:endParaRPr lang="en-US" err="1"/>
          </a:p>
        </p:txBody>
      </p:sp>
    </p:spTree>
    <p:extLst>
      <p:ext uri="{BB962C8B-B14F-4D97-AF65-F5344CB8AC3E}">
        <p14:creationId xmlns:p14="http://schemas.microsoft.com/office/powerpoint/2010/main" val="453795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292F3-9E58-3DAC-6BE3-0BE441693F9A}"/>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1E692FA1-71E9-F14D-D5F3-3A260F4A2714}"/>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7264AEBA-25D5-8469-33AD-742294F0AD5C}"/>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CD593C37-D4D5-9347-19C5-A3D4CEBFA8B7}"/>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3524629E-B9C4-E76B-BF0A-E6943D3653AC}"/>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79F0B229-9DD3-4D8F-5D04-F66177D851A4}"/>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76D7BA2C-8168-BCC0-475C-3550ABBF7BDA}"/>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AB6A212A-8E30-A99F-B38D-A29FE42D9293}"/>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709A9249-A549-70A6-A071-92419E178BF2}"/>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F9567DD1-536E-EFB4-3C6A-91947809A296}"/>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79715680-EA38-6E88-488C-524983A1D087}"/>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A5E7C906-C66C-21D7-38E6-89E63C0426BF}"/>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37A4F4EA-811C-451D-4A7C-D6B4FC964F54}"/>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BB6A6C69-A6D9-55F9-7041-2F646B934DC8}"/>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8BCE2E1F-6049-63D3-FFEB-B645830214EA}"/>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A5EA314B-9CDC-2C05-2B49-41059B84A2C4}"/>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D593FE75-4CE0-1AC3-DE21-7042C20EE37E}"/>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7895E8FC-71D3-879F-D900-869EDBDE3A23}"/>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1F18E2E0-947C-1766-760E-22CA8B817ACA}"/>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1AE2E113-2671-4B29-110C-3A1B3CF1FBF4}"/>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CB9A6AC7-C30E-62EE-CA32-5D3A2A3ADA15}"/>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2C19DA49-DC76-C071-766E-04F09384C795}"/>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45A0B06C-8F5E-935E-57D3-1D4F4EFB0AE2}"/>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01D86481-D821-B2A7-AA9F-391612C9C563}"/>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9E10AF79-E801-5C97-B2F6-2E713B320582}"/>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158F9B73-E530-DAE6-B06E-761E6F16BF22}"/>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4FC580AD-E86B-3AD8-3A21-7150D5F7D24C}"/>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C06C462F-8775-AE19-DB56-34E5C0FF30BE}"/>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2642EA40-2A1C-8D31-A36F-0865ED0C3330}"/>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EFC7F2A7-C5CD-73F8-AF2A-782B583E72D9}"/>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62733DB4-2818-6C85-4536-E6C0EDEE0741}"/>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A7E6C8F2-6679-4836-0A4B-FEC7EE198B7F}"/>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C81EC5A6-240F-AB5D-87C2-DE9E0880F55F}"/>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BDA28C5D-E033-2391-6B72-E663A27DCC28}"/>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88DB0B11-8463-2719-F2A8-048D09B0167D}"/>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323E0A83-813A-5812-25DD-BF7169C26B31}"/>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1F195BC2-9568-F94E-2587-D791020D9A54}"/>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1F7D1B46-C308-DC47-74A0-33876A635616}"/>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DBB2F245-EB98-C164-1CDD-8BCB4152F854}"/>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723847C4-A9B0-A474-CDB8-2135BE5C551E}"/>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3DCE3A73-0F22-0500-F78D-1E20845162E4}"/>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955D36EB-0136-D5B5-78CA-B1CC93EB9556}"/>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3973E57A-9FEC-42FE-EEA7-ECF4635B4864}"/>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760D4A87-7E72-8AE7-5AB8-C3F8688CA7E4}"/>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6C26C252-12B7-AACA-DB39-5D4CB6E0E91C}"/>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12C688C1-C043-4E90-4809-C7AC3E483D39}"/>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4012CE30-7A1D-F819-7728-26880E4219E7}"/>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41AA4590-F48C-B5FE-81AF-C9B27095468D}"/>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4A411004-1E36-666D-FA31-3D880E05EBD5}"/>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69CDDC8A-108E-8440-907F-E777A478B7D3}"/>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AAD32CB2-2E97-62ED-7886-225647A0CE32}"/>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9B3F0989-24D7-EA28-6D8F-3242C4B530C1}"/>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C9F61734-4334-A503-C4FF-15952279753D}"/>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04ADA810-E77A-7590-C1F6-F1954E20C2FF}"/>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63DC0571-619A-6AE0-29F2-1EA61D316989}"/>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20823E3B-557B-42CC-7801-08D831F44A6F}"/>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4F913E9C-2B76-A001-E49B-C6AA628F7B5B}"/>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5D908D5A-2B58-CC06-DC30-B467E1C53747}"/>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37F53F59-A96B-A997-F647-C76D0E22AF13}"/>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CFF5A0DD-4DD5-C419-038D-DB9B46B9B304}"/>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81F2900B-F702-6801-134D-E91E238AD3B5}"/>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0A34E58A-F3C1-1888-DD65-B9F729DAD269}"/>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E07B2983-90B2-3525-2865-1B3A8531818C}"/>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D1850357-AAF7-B850-37E8-6F356262F76A}"/>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424FA203-C10D-678B-454A-56D752BE7480}"/>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8B8FA84F-047F-2B67-1BC4-469E63DC0AA1}"/>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4FAFB0FD-5685-45C3-DC30-F2B0D2006C27}"/>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CF46453E-7B6A-98A8-9637-569A2484A76B}"/>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14E88285-DA5C-2983-A782-21558457A3EE}"/>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75AB18B1-19FB-0218-EE58-AA2FD198C653}"/>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BAAA4369-901A-1A7C-C1C4-0391DB99C08D}"/>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0029B344-B6C1-0AFC-3E41-732A6096BBAC}"/>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0480D9E9-C3BC-C2AD-F717-A375DAB390E0}"/>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28FD9383-2174-EFFB-45DD-AC9770F26D52}"/>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8C34E0A1-50BC-B02A-FE80-C43C57BD3370}"/>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DE17515F-CD24-3B56-A77F-CA1CCBDE881C}"/>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3600">
                <a:solidFill>
                  <a:srgbClr val="000099"/>
                </a:solidFill>
                <a:ea typeface="+mn-lt"/>
                <a:cs typeface="+mn-lt"/>
              </a:rPr>
              <a:t>Model Performance – </a:t>
            </a:r>
            <a:r>
              <a:rPr lang="en-US" sz="3600" err="1">
                <a:solidFill>
                  <a:srgbClr val="000099"/>
                </a:solidFill>
                <a:ea typeface="+mn-lt"/>
                <a:cs typeface="+mn-lt"/>
              </a:rPr>
              <a:t>ConvAbuseEMNLP</a:t>
            </a:r>
            <a:r>
              <a:rPr lang="en-US" altLang="ko-KR" sz="3600">
                <a:solidFill>
                  <a:srgbClr val="000099"/>
                </a:solidFill>
                <a:latin typeface="Times New Roman"/>
                <a:ea typeface="맑은 고딕"/>
                <a:cs typeface="Times New Roman"/>
              </a:rPr>
              <a:t> </a:t>
            </a:r>
            <a:endParaRPr lang="en-US" altLang="ko-KR" sz="3600">
              <a:solidFill>
                <a:srgbClr val="000099"/>
              </a:solidFill>
              <a:latin typeface="Calibri"/>
              <a:ea typeface="Calibri"/>
              <a:cs typeface="Calibri"/>
            </a:endParaRPr>
          </a:p>
        </p:txBody>
      </p:sp>
      <p:sp>
        <p:nvSpPr>
          <p:cNvPr id="354" name="TextBox 353">
            <a:extLst>
              <a:ext uri="{FF2B5EF4-FFF2-40B4-BE49-F238E27FC236}">
                <a16:creationId xmlns:a16="http://schemas.microsoft.com/office/drawing/2014/main" id="{7662E306-4A91-DDEF-9824-5256DEAB1112}"/>
              </a:ext>
            </a:extLst>
          </p:cNvPr>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pic>
        <p:nvPicPr>
          <p:cNvPr id="4" name="Picture 3">
            <a:extLst>
              <a:ext uri="{FF2B5EF4-FFF2-40B4-BE49-F238E27FC236}">
                <a16:creationId xmlns:a16="http://schemas.microsoft.com/office/drawing/2014/main" id="{CC025F70-789F-43D0-61C7-3B3C1E31F6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EB0BD67D-14C1-3F06-782F-EAB3CAADE221}"/>
              </a:ext>
            </a:extLst>
          </p:cNvPr>
          <p:cNvSpPr>
            <a:spLocks noGrp="1"/>
          </p:cNvSpPr>
          <p:nvPr>
            <p:ph type="sldNum" sz="quarter" idx="12"/>
          </p:nvPr>
        </p:nvSpPr>
        <p:spPr/>
        <p:txBody>
          <a:bodyPr/>
          <a:lstStyle/>
          <a:p>
            <a:fld id="{38A635C9-4A98-4745-BD96-9D0E32025E69}" type="slidenum">
              <a:rPr lang="en-IN" smtClean="0"/>
              <a:t>13</a:t>
            </a:fld>
            <a:endParaRPr lang="en-IN"/>
          </a:p>
        </p:txBody>
      </p:sp>
      <p:sp>
        <p:nvSpPr>
          <p:cNvPr id="3" name="TextBox 2">
            <a:extLst>
              <a:ext uri="{FF2B5EF4-FFF2-40B4-BE49-F238E27FC236}">
                <a16:creationId xmlns:a16="http://schemas.microsoft.com/office/drawing/2014/main" id="{0DE21AE1-ACDB-DA68-B681-886F27E63666}"/>
              </a:ext>
            </a:extLst>
          </p:cNvPr>
          <p:cNvSpPr txBox="1"/>
          <p:nvPr/>
        </p:nvSpPr>
        <p:spPr>
          <a:xfrm>
            <a:off x="453626" y="833080"/>
            <a:ext cx="4255725" cy="47824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mn-lt"/>
                <a:cs typeface="+mn-lt"/>
              </a:rPr>
              <a:t>Result</a:t>
            </a:r>
            <a:endParaRPr lang="en-US" sz="4000" b="1">
              <a:ea typeface="Calibri" panose="020F0502020204030204"/>
              <a:cs typeface="Calibri" panose="020F0502020204030204"/>
            </a:endParaRPr>
          </a:p>
          <a:p>
            <a:endParaRPr lang="en-US" sz="3200" b="1">
              <a:ea typeface="+mn-lt"/>
              <a:cs typeface="+mn-lt"/>
            </a:endParaRPr>
          </a:p>
          <a:p>
            <a:pPr marL="342900" indent="-342900">
              <a:buAutoNum type="arabicPeriod"/>
            </a:pPr>
            <a:r>
              <a:rPr lang="en-US" b="1">
                <a:ea typeface="+mn-lt"/>
                <a:cs typeface="+mn-lt"/>
              </a:rPr>
              <a:t>SMOTE application</a:t>
            </a:r>
            <a:r>
              <a:rPr lang="en-US">
                <a:ea typeface="+mn-lt"/>
                <a:cs typeface="+mn-lt"/>
              </a:rPr>
              <a:t> noticeably improved performance for most models, especially </a:t>
            </a:r>
            <a:r>
              <a:rPr lang="en-US" b="1">
                <a:ea typeface="+mn-lt"/>
                <a:cs typeface="+mn-lt"/>
              </a:rPr>
              <a:t>SVM</a:t>
            </a:r>
            <a:r>
              <a:rPr lang="en-US">
                <a:ea typeface="+mn-lt"/>
                <a:cs typeface="+mn-lt"/>
              </a:rPr>
              <a:t> and </a:t>
            </a:r>
            <a:r>
              <a:rPr lang="en-US" b="1">
                <a:ea typeface="+mn-lt"/>
                <a:cs typeface="+mn-lt"/>
              </a:rPr>
              <a:t>Decision Tree</a:t>
            </a:r>
            <a:r>
              <a:rPr lang="en-US">
                <a:ea typeface="+mn-lt"/>
                <a:cs typeface="+mn-lt"/>
              </a:rPr>
              <a:t>.</a:t>
            </a:r>
            <a:endParaRPr lang="en-US">
              <a:ea typeface="Calibri" panose="020F0502020204030204"/>
              <a:cs typeface="Calibri" panose="020F0502020204030204"/>
            </a:endParaRPr>
          </a:p>
          <a:p>
            <a:pPr marL="342900" indent="-342900">
              <a:buAutoNum type="arabicPeriod"/>
            </a:pPr>
            <a:endParaRPr lang="en-US">
              <a:ea typeface="+mn-lt"/>
              <a:cs typeface="+mn-lt"/>
            </a:endParaRPr>
          </a:p>
          <a:p>
            <a:pPr marL="342900" indent="-342900">
              <a:buAutoNum type="arabicPeriod"/>
            </a:pPr>
            <a:r>
              <a:rPr lang="en-US" b="1">
                <a:ea typeface="+mn-lt"/>
                <a:cs typeface="+mn-lt"/>
              </a:rPr>
              <a:t>Support Vector Machine</a:t>
            </a:r>
            <a:r>
              <a:rPr lang="en-US">
                <a:ea typeface="+mn-lt"/>
                <a:cs typeface="+mn-lt"/>
              </a:rPr>
              <a:t> and </a:t>
            </a:r>
            <a:r>
              <a:rPr lang="en-US" b="1">
                <a:ea typeface="+mn-lt"/>
                <a:cs typeface="+mn-lt"/>
              </a:rPr>
              <a:t>Logistic Regression</a:t>
            </a:r>
            <a:r>
              <a:rPr lang="en-US">
                <a:ea typeface="+mn-lt"/>
                <a:cs typeface="+mn-lt"/>
              </a:rPr>
              <a:t> show the most benefit from oversampling.</a:t>
            </a:r>
            <a:endParaRPr lang="en-US">
              <a:ea typeface="Calibri" panose="020F0502020204030204"/>
              <a:cs typeface="Calibri" panose="020F0502020204030204"/>
            </a:endParaRPr>
          </a:p>
          <a:p>
            <a:pPr marL="342900" indent="-342900">
              <a:buAutoNum type="arabicPeriod"/>
            </a:pPr>
            <a:endParaRPr lang="en-US">
              <a:ea typeface="+mn-lt"/>
              <a:cs typeface="+mn-lt"/>
            </a:endParaRPr>
          </a:p>
          <a:p>
            <a:pPr marL="342900" indent="-342900">
              <a:buAutoNum type="arabicPeriod"/>
            </a:pPr>
            <a:r>
              <a:rPr lang="en-US" b="1">
                <a:ea typeface="+mn-lt"/>
                <a:cs typeface="+mn-lt"/>
              </a:rPr>
              <a:t>Naive Bayes</a:t>
            </a:r>
            <a:r>
              <a:rPr lang="en-US">
                <a:ea typeface="+mn-lt"/>
                <a:cs typeface="+mn-lt"/>
              </a:rPr>
              <a:t> remains an underperformer regardless of balancing technique.</a:t>
            </a:r>
            <a:endParaRPr lang="en-US">
              <a:ea typeface="Calibri" panose="020F0502020204030204"/>
              <a:cs typeface="Calibri" panose="020F0502020204030204"/>
            </a:endParaRPr>
          </a:p>
          <a:p>
            <a:pPr marL="342900" indent="-342900">
              <a:buAutoNum type="arabicPeriod"/>
            </a:pPr>
            <a:endParaRPr lang="en-US">
              <a:ea typeface="Calibri" panose="020F0502020204030204"/>
              <a:cs typeface="Calibri" panose="020F0502020204030204"/>
            </a:endParaRPr>
          </a:p>
        </p:txBody>
      </p:sp>
      <p:graphicFrame>
        <p:nvGraphicFramePr>
          <p:cNvPr id="9" name="Table 8">
            <a:extLst>
              <a:ext uri="{FF2B5EF4-FFF2-40B4-BE49-F238E27FC236}">
                <a16:creationId xmlns:a16="http://schemas.microsoft.com/office/drawing/2014/main" id="{E9B85FA9-183C-0977-460B-47FBC4C79800}"/>
              </a:ext>
            </a:extLst>
          </p:cNvPr>
          <p:cNvGraphicFramePr>
            <a:graphicFrameLocks noGrp="1"/>
          </p:cNvGraphicFramePr>
          <p:nvPr>
            <p:extLst>
              <p:ext uri="{D42A27DB-BD31-4B8C-83A1-F6EECF244321}">
                <p14:modId xmlns:p14="http://schemas.microsoft.com/office/powerpoint/2010/main" val="947064361"/>
              </p:ext>
            </p:extLst>
          </p:nvPr>
        </p:nvGraphicFramePr>
        <p:xfrm>
          <a:off x="5067358" y="899343"/>
          <a:ext cx="6384567" cy="5053847"/>
        </p:xfrm>
        <a:graphic>
          <a:graphicData uri="http://schemas.openxmlformats.org/drawingml/2006/table">
            <a:tbl>
              <a:tblPr bandRow="1">
                <a:tableStyleId>{5C22544A-7EE6-4342-B048-85BDC9FD1C3A}</a:tableStyleId>
              </a:tblPr>
              <a:tblGrid>
                <a:gridCol w="2128189">
                  <a:extLst>
                    <a:ext uri="{9D8B030D-6E8A-4147-A177-3AD203B41FA5}">
                      <a16:colId xmlns:a16="http://schemas.microsoft.com/office/drawing/2014/main" val="1371078424"/>
                    </a:ext>
                  </a:extLst>
                </a:gridCol>
                <a:gridCol w="2128189">
                  <a:extLst>
                    <a:ext uri="{9D8B030D-6E8A-4147-A177-3AD203B41FA5}">
                      <a16:colId xmlns:a16="http://schemas.microsoft.com/office/drawing/2014/main" val="2940720653"/>
                    </a:ext>
                  </a:extLst>
                </a:gridCol>
                <a:gridCol w="2128189">
                  <a:extLst>
                    <a:ext uri="{9D8B030D-6E8A-4147-A177-3AD203B41FA5}">
                      <a16:colId xmlns:a16="http://schemas.microsoft.com/office/drawing/2014/main" val="2481485872"/>
                    </a:ext>
                  </a:extLst>
                </a:gridCol>
              </a:tblGrid>
              <a:tr h="331127">
                <a:tc>
                  <a:txBody>
                    <a:bodyPr/>
                    <a:lstStyle/>
                    <a:p>
                      <a:r>
                        <a:rPr lang="en-US" sz="1600"/>
                        <a:t>Aspect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Without SMOTE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With SMOTE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97696187"/>
                  </a:ext>
                </a:extLst>
              </a:tr>
              <a:tr h="579472">
                <a:tc>
                  <a:txBody>
                    <a:bodyPr/>
                    <a:lstStyle/>
                    <a:p>
                      <a:r>
                        <a:rPr lang="en-US" sz="1600" b="1"/>
                        <a:t>Overall Accuracy</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Varies across models; top ~0.88</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Significantly improved; top ~0.90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987616797"/>
                  </a:ext>
                </a:extLst>
              </a:tr>
              <a:tr h="827819">
                <a:tc>
                  <a:txBody>
                    <a:bodyPr/>
                    <a:lstStyle/>
                    <a:p>
                      <a:r>
                        <a:rPr lang="en-US" sz="1600" b="1"/>
                        <a:t>Top Performing Model</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Logistic Regression (TF-IDF 70-30) – </a:t>
                      </a:r>
                      <a:r>
                        <a:rPr lang="en-US" sz="1600" b="1"/>
                        <a:t>0.8804</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Support Vector Machine (</a:t>
                      </a:r>
                      <a:r>
                        <a:rPr lang="en-US" sz="1600" err="1"/>
                        <a:t>CountVec</a:t>
                      </a:r>
                      <a:r>
                        <a:rPr lang="en-US" sz="1600"/>
                        <a:t> 70-30) – </a:t>
                      </a:r>
                      <a:r>
                        <a:rPr lang="en-US" sz="1600" b="1"/>
                        <a:t>0.9050</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016295912"/>
                  </a:ext>
                </a:extLst>
              </a:tr>
              <a:tr h="827819">
                <a:tc>
                  <a:txBody>
                    <a:bodyPr/>
                    <a:lstStyle/>
                    <a:p>
                      <a:r>
                        <a:rPr lang="en-US" sz="1600" b="1"/>
                        <a:t>Naive Bayes</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Performs poorly across all setups (~0.47)</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Still underperforms, minimal impact from SMOTE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833784404"/>
                  </a:ext>
                </a:extLst>
              </a:tr>
              <a:tr h="827819">
                <a:tc>
                  <a:txBody>
                    <a:bodyPr/>
                    <a:lstStyle/>
                    <a:p>
                      <a:r>
                        <a:rPr lang="en-US" sz="1600" b="1" err="1"/>
                        <a:t>CountVec</a:t>
                      </a:r>
                      <a:r>
                        <a:rPr lang="en-US" sz="1600" b="1"/>
                        <a:t> Models</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Lower than TF-IDF in most cases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Performance improved to be on par with TF-IDF</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957717026"/>
                  </a:ext>
                </a:extLst>
              </a:tr>
              <a:tr h="827819">
                <a:tc>
                  <a:txBody>
                    <a:bodyPr/>
                    <a:lstStyle/>
                    <a:p>
                      <a:r>
                        <a:rPr lang="en-US" sz="1600" b="1"/>
                        <a:t>TF-IDF Models</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Consistently higher accuracy</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Maintained or slightly improved with SMOTE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510522431"/>
                  </a:ext>
                </a:extLst>
              </a:tr>
              <a:tr h="827819">
                <a:tc>
                  <a:txBody>
                    <a:bodyPr/>
                    <a:lstStyle/>
                    <a:p>
                      <a:r>
                        <a:rPr lang="en-US" sz="1600" b="1"/>
                        <a:t>Best Split</a:t>
                      </a:r>
                      <a:endParaRPr lang="en-US" sz="16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70-30 gives better results than 80-20 in most cases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600"/>
                        <a:t>Slightly better results with 70-30 split as well</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499905650"/>
                  </a:ext>
                </a:extLst>
              </a:tr>
            </a:tbl>
          </a:graphicData>
        </a:graphic>
      </p:graphicFrame>
    </p:spTree>
    <p:extLst>
      <p:ext uri="{BB962C8B-B14F-4D97-AF65-F5344CB8AC3E}">
        <p14:creationId xmlns:p14="http://schemas.microsoft.com/office/powerpoint/2010/main" val="279150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AB413-FD4A-F945-7964-3E1BCFB97916}"/>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863FCE2F-33B9-BF9A-EA07-7F75789BB510}"/>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3573A30B-D750-EBB9-D807-1E9D42DDFA1E}"/>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771C9264-9C04-A32B-618F-8D4433BC7001}"/>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863952D4-8288-CAAD-BFEA-E5B5080300B6}"/>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9DFE3351-7511-81A0-C017-BF32EBE3EA64}"/>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EF494F9D-E192-BC2E-8BD2-9A0A7EAF5441}"/>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C876A7CC-6C21-0202-F7BD-DAB58667EB7E}"/>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3AE974C9-1924-2CEB-865C-392228DC8F39}"/>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19C281D0-D830-0124-5E81-DB3630FB138E}"/>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ECE0725E-3F76-60A2-F441-17BBC5DACAB5}"/>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C4CE12E8-B5E5-334A-7167-1FFD2818EED2}"/>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561D319B-8623-B218-7BA5-C943DE21BA1A}"/>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FF710B5A-2CE4-A53E-B7BD-036466155040}"/>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A786CFA4-80BD-B6A4-CEA1-119094093AAE}"/>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444DC399-62E3-77A1-2B20-CC316E9290F7}"/>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90709B9A-3BEB-CB26-7038-E36A63A93144}"/>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877D3AED-4CB7-BB70-C75D-028A102B3AE2}"/>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8D58D486-3A20-A8A0-AC7D-4F989641CA29}"/>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9D2E6D05-4AC7-029C-74F1-858E0F19959F}"/>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734B5868-E391-1134-E646-69361A156969}"/>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486B4E45-6764-1487-486D-E43026C79176}"/>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87BE664A-29DC-8A30-3D70-8BA4C85790F5}"/>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B29DED77-2A05-3610-06A9-1AF9777753FB}"/>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849FADDC-323B-C29A-358D-93F926811B34}"/>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F9118E26-632A-9B01-F45B-EA8CCD59D8C9}"/>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C25BAB2E-A1D7-611F-140F-DBDE94ECA4FB}"/>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7B23AA96-2B88-6298-CC96-218992A7CF3E}"/>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26CDCF8B-61EF-4B72-9E04-7161B9F1F034}"/>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7AB53031-A22F-46D8-3621-B546C8D42D0B}"/>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E5CED69A-FA52-290D-C721-714F27941E65}"/>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F9C7037A-139A-D12F-1641-B0D45A9D7640}"/>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0C7C6C0E-E0C5-39F1-1625-81A1A0CB56F6}"/>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DFF0180F-239E-A69A-836C-0127B4DBBCB6}"/>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913AD8ED-7467-8BED-A026-4DFCA4D54798}"/>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442D66BE-5F07-68E5-14B9-E9907289FEA7}"/>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5E2CC4B1-A88E-5BC2-9A56-6A9A83EDAB29}"/>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8057F02B-292F-DBFB-0281-AE85C4919FA4}"/>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E3F6BAD1-2F95-4A24-E199-A04A78A5FA9B}"/>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C72F306C-FC0D-B9B9-3E23-2ADDEBB7D6A3}"/>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57C635BF-44EA-9D20-50EC-19642E4A10E6}"/>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2F363320-C015-3DE7-63FA-BF5B09200F1F}"/>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46AFDEAF-5A6F-F70C-65C2-9FDFF02B09CC}"/>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911B920E-5107-DB76-CCC6-09508D9B0DCD}"/>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6C57368B-8A84-6155-16BA-FCF3393A27B1}"/>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A49F4E34-1B31-1F7A-9488-535D961AA9F0}"/>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779B0C6F-648C-7D31-D9A9-E6BB8284FA1A}"/>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A5E8DDB1-579E-CB23-DC75-71B35796F650}"/>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18FC8E43-6A8E-1CF2-614D-8D7FD095F4EE}"/>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ACF9F0CC-5A25-1EA6-6118-19E4CED41AE8}"/>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A90CA00B-0B88-EE8F-3D7D-10B10E0AA7F2}"/>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2D8398E0-B636-B2AB-0294-98F5089FD090}"/>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C72D8013-56B7-525D-E33C-5B83A3A2CBD8}"/>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E61599AC-8A38-D355-4560-C86285AA6B13}"/>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75B28851-B8C2-5C07-8C87-377ADD89CDCF}"/>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FDC77A1B-4B5A-9FE3-54FE-CD77FD350261}"/>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BD5F8141-8B64-1661-14E7-27F205AF2EA5}"/>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60D4BC5C-B74C-960D-D8DE-E74980085AEA}"/>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9D74575C-67DE-080B-2226-27E229E27144}"/>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D6C10D07-E757-1751-3DD4-288A974AC659}"/>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E0B8979E-DE72-7B5E-0290-F1F176ED909A}"/>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BAF8FCE2-58AB-8DC1-EC3F-9CBAC5EAE19A}"/>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4531B257-06CD-A8B7-9553-92F03620B7DF}"/>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72FAEBE8-15F7-56CD-DEBE-B3DE50752538}"/>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B349C68D-E0EC-DE6C-5A49-15698B88C98D}"/>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3741B128-C196-BE59-BA2C-E97337E2925E}"/>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FC8B5973-EEFA-B78D-A806-3C3B5AB4582B}"/>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74377CF7-6126-B14C-5F12-F1484AD247E8}"/>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75308D2B-51A9-738C-6A7C-0E7771F68FDA}"/>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DF86A560-96FD-F3A0-9D36-01D9F05BA357}"/>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33430915-0A57-19FA-95AF-1FF031FC16C1}"/>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B43602B1-D64A-AC4B-B82B-0029089F34D8}"/>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996B0B49-5CDF-7144-AA05-87457A957A61}"/>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CF90D502-4882-A725-A12D-DEAD2E63077E}"/>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45952A7D-047D-6FC0-888A-F79CBE2FC8A4}"/>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320D9B02-D28E-1BC1-438A-6A5A651D21C0}"/>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3600">
                <a:solidFill>
                  <a:srgbClr val="000099"/>
                </a:solidFill>
                <a:ea typeface="+mn-lt"/>
                <a:cs typeface="+mn-lt"/>
              </a:rPr>
              <a:t>Final Model  – </a:t>
            </a:r>
            <a:r>
              <a:rPr lang="en-US" sz="3600" err="1">
                <a:solidFill>
                  <a:srgbClr val="000099"/>
                </a:solidFill>
                <a:ea typeface="+mn-lt"/>
                <a:cs typeface="+mn-lt"/>
              </a:rPr>
              <a:t>XGBoost</a:t>
            </a:r>
            <a:endParaRPr lang="en-US" altLang="ko-KR" sz="3600" err="1">
              <a:solidFill>
                <a:srgbClr val="000099"/>
              </a:solidFill>
              <a:latin typeface="Times New Roman"/>
              <a:ea typeface="맑은 고딕"/>
              <a:cs typeface="Times New Roman"/>
            </a:endParaRPr>
          </a:p>
        </p:txBody>
      </p:sp>
      <p:sp>
        <p:nvSpPr>
          <p:cNvPr id="354" name="TextBox 353">
            <a:extLst>
              <a:ext uri="{FF2B5EF4-FFF2-40B4-BE49-F238E27FC236}">
                <a16:creationId xmlns:a16="http://schemas.microsoft.com/office/drawing/2014/main" id="{97D42C71-AFD2-3A2C-61DC-D5EB253D8C32}"/>
              </a:ext>
            </a:extLst>
          </p:cNvPr>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pic>
        <p:nvPicPr>
          <p:cNvPr id="4" name="Picture 3">
            <a:extLst>
              <a:ext uri="{FF2B5EF4-FFF2-40B4-BE49-F238E27FC236}">
                <a16:creationId xmlns:a16="http://schemas.microsoft.com/office/drawing/2014/main" id="{54D2F405-DFEE-00EC-084A-B0AC739564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0F7E1307-7294-C1B8-5F0F-E5A62A5DA694}"/>
              </a:ext>
            </a:extLst>
          </p:cNvPr>
          <p:cNvSpPr>
            <a:spLocks noGrp="1"/>
          </p:cNvSpPr>
          <p:nvPr>
            <p:ph type="sldNum" sz="quarter" idx="12"/>
          </p:nvPr>
        </p:nvSpPr>
        <p:spPr/>
        <p:txBody>
          <a:bodyPr/>
          <a:lstStyle/>
          <a:p>
            <a:fld id="{38A635C9-4A98-4745-BD96-9D0E32025E69}" type="slidenum">
              <a:rPr lang="en-IN" smtClean="0"/>
              <a:t>14</a:t>
            </a:fld>
            <a:endParaRPr lang="en-IN"/>
          </a:p>
        </p:txBody>
      </p:sp>
      <p:sp>
        <p:nvSpPr>
          <p:cNvPr id="3" name="TextBox 2">
            <a:extLst>
              <a:ext uri="{FF2B5EF4-FFF2-40B4-BE49-F238E27FC236}">
                <a16:creationId xmlns:a16="http://schemas.microsoft.com/office/drawing/2014/main" id="{8228C29C-C648-BEAB-B851-A25602377FBB}"/>
              </a:ext>
            </a:extLst>
          </p:cNvPr>
          <p:cNvSpPr txBox="1"/>
          <p:nvPr/>
        </p:nvSpPr>
        <p:spPr>
          <a:xfrm>
            <a:off x="3381" y="793094"/>
            <a:ext cx="8131470" cy="5586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a:ea typeface="+mn-lt"/>
                <a:cs typeface="+mn-lt"/>
              </a:rPr>
              <a:t>Why </a:t>
            </a:r>
            <a:r>
              <a:rPr lang="en-US" sz="1700" b="1" err="1">
                <a:ea typeface="+mn-lt"/>
                <a:cs typeface="+mn-lt"/>
              </a:rPr>
              <a:t>XGBoost</a:t>
            </a:r>
            <a:r>
              <a:rPr lang="en-US" sz="1700" b="1">
                <a:ea typeface="+mn-lt"/>
                <a:cs typeface="+mn-lt"/>
              </a:rPr>
              <a:t>? The Best Performing Model</a:t>
            </a:r>
          </a:p>
          <a:p>
            <a:r>
              <a:rPr lang="en-US" sz="1700"/>
              <a:t>Model Benchmarking Overview</a:t>
            </a:r>
            <a:endParaRPr lang="en-US" sz="1700">
              <a:ea typeface="Calibri"/>
              <a:cs typeface="Calibri"/>
            </a:endParaRPr>
          </a:p>
          <a:p>
            <a:pPr marL="285750" indent="-285750">
              <a:buFont typeface="Arial"/>
              <a:buChar char="•"/>
            </a:pPr>
            <a:r>
              <a:rPr lang="en-US" sz="1700">
                <a:ea typeface="+mn-lt"/>
                <a:cs typeface="+mn-lt"/>
              </a:rPr>
              <a:t>Compared 7 models:</a:t>
            </a:r>
            <a:br>
              <a:rPr lang="en-US" sz="1700">
                <a:ea typeface="+mn-lt"/>
                <a:cs typeface="+mn-lt"/>
              </a:rPr>
            </a:br>
            <a:r>
              <a:rPr lang="en-US" sz="1700">
                <a:ea typeface="+mn-lt"/>
                <a:cs typeface="+mn-lt"/>
              </a:rPr>
              <a:t> Logistic Regression, Naive Bayes, SVM, Random Forest, KNN, Decision Tree, and </a:t>
            </a:r>
            <a:r>
              <a:rPr lang="en-US" sz="1700" err="1">
                <a:ea typeface="+mn-lt"/>
                <a:cs typeface="+mn-lt"/>
              </a:rPr>
              <a:t>XGBoost</a:t>
            </a:r>
            <a:endParaRPr lang="en-US" sz="1700">
              <a:ea typeface="+mn-lt"/>
              <a:cs typeface="+mn-lt"/>
            </a:endParaRPr>
          </a:p>
          <a:p>
            <a:pPr marL="285750" indent="-285750">
              <a:buFont typeface="Arial"/>
              <a:buChar char="•"/>
            </a:pPr>
            <a:r>
              <a:rPr lang="en-US" sz="1700">
                <a:ea typeface="+mn-lt"/>
                <a:cs typeface="+mn-lt"/>
              </a:rPr>
              <a:t>Evaluation Metrics: Accuracy, Precision, Recall, F1-Score</a:t>
            </a:r>
          </a:p>
          <a:p>
            <a:endParaRPr lang="en-US" sz="1700">
              <a:ea typeface="Calibri" panose="020F0502020204030204"/>
              <a:cs typeface="Calibri" panose="020F0502020204030204"/>
            </a:endParaRPr>
          </a:p>
          <a:p>
            <a:r>
              <a:rPr lang="en-US" sz="1700" b="1" err="1"/>
              <a:t>XGBoost</a:t>
            </a:r>
            <a:r>
              <a:rPr lang="en-US" sz="1700" b="1"/>
              <a:t> Outperformed All</a:t>
            </a:r>
            <a:endParaRPr lang="en-US" sz="1700" b="1">
              <a:ea typeface="Calibri"/>
              <a:cs typeface="Calibri"/>
            </a:endParaRPr>
          </a:p>
          <a:p>
            <a:pPr marL="285750" indent="-285750">
              <a:buFont typeface="Arial"/>
              <a:buChar char="•"/>
            </a:pPr>
            <a:r>
              <a:rPr lang="en-US" sz="1700">
                <a:ea typeface="+mn-lt"/>
                <a:cs typeface="+mn-lt"/>
              </a:rPr>
              <a:t>Accuracy: 85%</a:t>
            </a:r>
            <a:endParaRPr lang="en-US" sz="1700">
              <a:ea typeface="Calibri"/>
              <a:cs typeface="Calibri"/>
            </a:endParaRPr>
          </a:p>
          <a:p>
            <a:pPr marL="285750" indent="-285750">
              <a:buFont typeface="Arial"/>
              <a:buChar char="•"/>
            </a:pPr>
            <a:r>
              <a:rPr lang="en-US" sz="1700">
                <a:ea typeface="+mn-lt"/>
                <a:cs typeface="+mn-lt"/>
              </a:rPr>
              <a:t>Precision: 84%</a:t>
            </a:r>
            <a:endParaRPr lang="en-US" sz="1700">
              <a:ea typeface="Calibri"/>
              <a:cs typeface="Calibri"/>
            </a:endParaRPr>
          </a:p>
          <a:p>
            <a:pPr marL="285750" indent="-285750">
              <a:buFont typeface="Arial"/>
              <a:buChar char="•"/>
            </a:pPr>
            <a:r>
              <a:rPr lang="en-US" sz="1700">
                <a:ea typeface="+mn-lt"/>
                <a:cs typeface="+mn-lt"/>
              </a:rPr>
              <a:t>Recall: 82%</a:t>
            </a:r>
            <a:endParaRPr lang="en-US" sz="1700">
              <a:ea typeface="Calibri"/>
              <a:cs typeface="Calibri"/>
            </a:endParaRPr>
          </a:p>
          <a:p>
            <a:pPr marL="285750" indent="-285750">
              <a:buFont typeface="Arial"/>
              <a:buChar char="•"/>
            </a:pPr>
            <a:r>
              <a:rPr lang="en-US" sz="1700">
                <a:ea typeface="+mn-lt"/>
                <a:cs typeface="+mn-lt"/>
              </a:rPr>
              <a:t>F1-Score: 83%</a:t>
            </a:r>
            <a:endParaRPr lang="en-US" sz="1700">
              <a:ea typeface="Calibri"/>
              <a:cs typeface="Calibri"/>
            </a:endParaRPr>
          </a:p>
          <a:p>
            <a:pPr marL="285750" indent="-285750">
              <a:buFont typeface="Arial"/>
              <a:buChar char="•"/>
            </a:pPr>
            <a:endParaRPr lang="en-US" sz="1700">
              <a:ea typeface="Calibri"/>
              <a:cs typeface="Calibri"/>
            </a:endParaRPr>
          </a:p>
          <a:p>
            <a:r>
              <a:rPr lang="en-US" sz="1700" b="1"/>
              <a:t>Why Chose </a:t>
            </a:r>
            <a:r>
              <a:rPr lang="en-US" sz="1700" b="1" err="1"/>
              <a:t>XGBoost</a:t>
            </a:r>
            <a:r>
              <a:rPr lang="en-US" sz="1700" b="1"/>
              <a:t>?</a:t>
            </a:r>
            <a:endParaRPr lang="en-US" sz="1700" b="1">
              <a:ea typeface="Calibri"/>
              <a:cs typeface="Calibri"/>
            </a:endParaRPr>
          </a:p>
          <a:p>
            <a:pPr marL="285750" indent="-285750">
              <a:buFont typeface="Arial"/>
              <a:buChar char="•"/>
            </a:pPr>
            <a:r>
              <a:rPr lang="en-US" sz="1700">
                <a:ea typeface="+mn-lt"/>
                <a:cs typeface="+mn-lt"/>
              </a:rPr>
              <a:t>Handles imbalanced data effectively</a:t>
            </a:r>
            <a:endParaRPr lang="en-US" sz="1700">
              <a:ea typeface="Calibri"/>
              <a:cs typeface="Calibri"/>
            </a:endParaRPr>
          </a:p>
          <a:p>
            <a:pPr marL="285750" indent="-285750">
              <a:buFont typeface="Arial"/>
              <a:buChar char="•"/>
            </a:pPr>
            <a:r>
              <a:rPr lang="en-US" sz="1700">
                <a:ea typeface="+mn-lt"/>
                <a:cs typeface="+mn-lt"/>
              </a:rPr>
              <a:t>Strong regularization prevents overfitting</a:t>
            </a:r>
            <a:endParaRPr lang="en-US" sz="1700">
              <a:ea typeface="Calibri"/>
              <a:cs typeface="Calibri"/>
            </a:endParaRPr>
          </a:p>
          <a:p>
            <a:pPr marL="285750" indent="-285750">
              <a:buFont typeface="Arial"/>
              <a:buChar char="•"/>
            </a:pPr>
            <a:r>
              <a:rPr lang="en-US" sz="1700">
                <a:ea typeface="+mn-lt"/>
                <a:cs typeface="+mn-lt"/>
              </a:rPr>
              <a:t>Efficient with high-dimensional and sparse features (e.g., TF-IDF)</a:t>
            </a:r>
            <a:br>
              <a:rPr lang="en-US" sz="1700"/>
            </a:br>
            <a:endParaRPr lang="en-US" sz="1700">
              <a:ea typeface="Calibri"/>
              <a:cs typeface="Calibri"/>
            </a:endParaRPr>
          </a:p>
          <a:p>
            <a:r>
              <a:rPr lang="en-US" sz="1700" b="1"/>
              <a:t>Final Choice</a:t>
            </a:r>
            <a:endParaRPr lang="en-US" sz="1700" b="1">
              <a:ea typeface="Calibri"/>
              <a:cs typeface="Calibri"/>
            </a:endParaRPr>
          </a:p>
          <a:p>
            <a:r>
              <a:rPr lang="en-US" sz="1700" err="1">
                <a:ea typeface="+mn-lt"/>
                <a:cs typeface="+mn-lt"/>
              </a:rPr>
              <a:t>XGBoost</a:t>
            </a:r>
            <a:r>
              <a:rPr lang="en-US" sz="1700">
                <a:ea typeface="+mn-lt"/>
                <a:cs typeface="+mn-lt"/>
              </a:rPr>
              <a:t> was selected as the core model for hate speech detection due to its superior performance and robustness across all evaluation metrics.</a:t>
            </a:r>
            <a:endParaRPr lang="en-US" sz="1700">
              <a:ea typeface="Calibri"/>
              <a:cs typeface="Calibri"/>
            </a:endParaRPr>
          </a:p>
        </p:txBody>
      </p:sp>
      <p:pic>
        <p:nvPicPr>
          <p:cNvPr id="6" name="Picture 5" descr="A diagram of a network&#10;&#10;AI-generated content may be incorrect.">
            <a:extLst>
              <a:ext uri="{FF2B5EF4-FFF2-40B4-BE49-F238E27FC236}">
                <a16:creationId xmlns:a16="http://schemas.microsoft.com/office/drawing/2014/main" id="{79BD40DC-3282-000E-93F5-A5CC42D49CB8}"/>
              </a:ext>
            </a:extLst>
          </p:cNvPr>
          <p:cNvPicPr>
            <a:picLocks noChangeAspect="1"/>
          </p:cNvPicPr>
          <p:nvPr/>
        </p:nvPicPr>
        <p:blipFill>
          <a:blip r:embed="rId3"/>
          <a:stretch>
            <a:fillRect/>
          </a:stretch>
        </p:blipFill>
        <p:spPr>
          <a:xfrm>
            <a:off x="8156658" y="1965477"/>
            <a:ext cx="3643173" cy="3199190"/>
          </a:xfrm>
          <a:prstGeom prst="rect">
            <a:avLst/>
          </a:prstGeom>
        </p:spPr>
      </p:pic>
    </p:spTree>
    <p:extLst>
      <p:ext uri="{BB962C8B-B14F-4D97-AF65-F5344CB8AC3E}">
        <p14:creationId xmlns:p14="http://schemas.microsoft.com/office/powerpoint/2010/main" val="2233383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BFA9C-9F70-87D6-51DD-9418F9950F74}"/>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F13C7581-E837-35B4-0D4F-4C0F9DF0E153}"/>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A8E5FDCC-46C9-39E1-C0F2-53EFF11178F1}"/>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FCAB88B8-25D0-3ABD-44B7-6C985E713A82}"/>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BEC21399-8929-2248-8905-44278900F3BA}"/>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6541C90D-D76A-ECFD-1E0C-9198619B8290}"/>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57565F83-4B29-E1C4-2E56-D1FAC81D5E6A}"/>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B1244CB5-F4E8-F5DB-1940-93EE6DFC86EC}"/>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07D9B37A-7D62-9469-B2B8-D6C99B33F05B}"/>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72D76BEF-DC3D-C7A1-E766-3E7FD5A5410B}"/>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A9AF6CA5-D2B0-4D17-BDC7-6A489086A926}"/>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5A8B92E9-6E34-A86E-025C-0E2A9C8276B3}"/>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5C19E98D-43F5-EBE9-3AD6-15E947647F00}"/>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FCE870CE-EB28-4214-F3FC-4C33AA707206}"/>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ED837A35-4572-4079-EBDE-96D9B77548BD}"/>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F7940D11-24B9-2BCE-2251-8A2659570946}"/>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1DAD0424-EC4C-77D1-879F-9B6B82437616}"/>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D66D9CAC-BC39-F31D-C5F3-64DE82DDCC65}"/>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16A045FA-8AA7-AF46-5313-5D4942C966D4}"/>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F9ACA503-F77F-B0E0-0E0C-2C264BD86987}"/>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FE5F52BC-947D-2861-CC7E-3BEBA1D9D8A2}"/>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78CFF8A7-995D-8BD2-DB59-06883DB17671}"/>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5EAFDA81-7D15-19AA-AD79-831003997926}"/>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B720BBCD-127B-ED9E-EFDF-2D30B84D0959}"/>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68AA09E1-EA0C-0AF7-5D87-B8EEDEE7E7E5}"/>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5C3C3752-BBD5-ECE8-9D2D-1EA45643DDD7}"/>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E76FA599-5E46-4872-2725-A5B4B286A869}"/>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2B5035D0-73AE-64C4-72A6-1039B4DC05FC}"/>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58AEF620-486C-9497-1536-098D09F96EE9}"/>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606C51E7-AA21-1D55-A178-0BCE3F1784B4}"/>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19494945-6199-A363-44DB-09EAD1D95D9E}"/>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BEC862E6-2377-3AA9-57BA-60340A060EE1}"/>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AD51D0C4-9C15-309F-92F7-F8A1A2905BB3}"/>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7C416E70-DA00-4FD7-2C84-34F5115E7CEF}"/>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DD0E9318-6AC2-D629-DAC1-17870499C829}"/>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448D759B-0F06-7001-88F0-323F52BD2A9C}"/>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EC1BC9B4-BB2C-D287-2B5E-4958C33767A5}"/>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6808B56E-75F2-B0D3-15A3-5F11CE6D8B0D}"/>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16D69006-011F-418F-1187-528D5A6EA94D}"/>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34208334-7138-A32A-0B81-3DD990982D5D}"/>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08E8D3B3-606C-873B-7944-06DF9C0F0E8E}"/>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A1FEC603-EF9F-75DB-0CEC-83C024B5662C}"/>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2D40FB04-380A-5F8F-645A-F0FEAC20F9B1}"/>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7965747B-2F84-12C7-AE23-A5EABCB590AE}"/>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D241242F-148E-07F3-169A-30BA20B0C4F8}"/>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F7490EFB-1E7E-FBE2-0B30-52074C28A73A}"/>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501B7A25-1370-E6DB-8651-94594665ABCA}"/>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92A95F4B-1C92-404B-419F-6471472B2D49}"/>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D63FDA7C-BF19-C491-2764-36820A859E92}"/>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7677C40C-2E1C-02A6-5DD5-261DE02AE8C7}"/>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29316DC0-8AA8-8D78-ADDC-7FEEC9AA2CA0}"/>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78BE50E5-CF06-F93D-6C7A-C7A692D5F89B}"/>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A2096D88-5651-B851-0377-287883325625}"/>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1E4BCDBF-AB8D-DD6B-6187-E46513CCBD23}"/>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3DDDCCF2-39DC-03C3-D23E-7C61AFAB3F4C}"/>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D92914BD-B6C8-ABE8-F820-899D3065F507}"/>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242DFE06-9D6D-C575-E568-4B01616E2886}"/>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28E8ECBE-52D5-5409-6D86-9EBCF1B5384D}"/>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7136F6A5-F288-3771-FB88-78EFC787E398}"/>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FF970B86-63D3-B169-C3BB-B7E6412E36CD}"/>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9F9ADF61-4580-38F4-658F-9402AF6454ED}"/>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B2524F44-A610-CE90-918D-A3593B0EACA3}"/>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A5C51283-D0AA-F4E1-6E45-1ECBCA32D566}"/>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4ADB9719-579A-87AC-3013-308555F8970D}"/>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09C3962C-3D30-5D46-4DAE-5451CB50BC6B}"/>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2987227E-0A5E-A082-5E51-CC9C7385158F}"/>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4A9E99D0-64C3-8438-B139-C9A2E5A047C9}"/>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199B6C11-DF12-2AE9-A8A4-4C5A0C2279ED}"/>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636B9867-5784-7A6D-BE86-E4E4E855457E}"/>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3EC4FADF-1154-D4F4-2569-5BF53183927B}"/>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3F5E11EA-6068-5BE7-BC5A-82BFC59A3675}"/>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14EAE428-E2A8-46FC-7E4E-C7DC22455479}"/>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0E85E0F5-EAF0-81D7-35FB-8852117E5A06}"/>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2163DD2A-F0AB-651A-8CEB-D96D33DA9448}"/>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8541832D-BFC1-5891-FE5C-17BCF6834CA5}"/>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7E1A606F-BFD2-C315-C5F8-A9A3E2004C29}"/>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3600">
                <a:solidFill>
                  <a:srgbClr val="000099"/>
                </a:solidFill>
                <a:ea typeface="+mn-lt"/>
                <a:cs typeface="+mn-lt"/>
              </a:rPr>
              <a:t>Hyperparameters Choices &amp; Justifications</a:t>
            </a:r>
            <a:endParaRPr lang="en-US" altLang="ko-KR" sz="3600">
              <a:solidFill>
                <a:srgbClr val="000099"/>
              </a:solidFill>
              <a:latin typeface="Times New Roman"/>
              <a:ea typeface="맑은 고딕"/>
              <a:cs typeface="Times New Roman"/>
            </a:endParaRPr>
          </a:p>
        </p:txBody>
      </p:sp>
      <p:sp>
        <p:nvSpPr>
          <p:cNvPr id="354" name="TextBox 353">
            <a:extLst>
              <a:ext uri="{FF2B5EF4-FFF2-40B4-BE49-F238E27FC236}">
                <a16:creationId xmlns:a16="http://schemas.microsoft.com/office/drawing/2014/main" id="{B7D3D19C-DC9F-6DD1-ABE8-1D5C2D674332}"/>
              </a:ext>
            </a:extLst>
          </p:cNvPr>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pic>
        <p:nvPicPr>
          <p:cNvPr id="4" name="Picture 3">
            <a:extLst>
              <a:ext uri="{FF2B5EF4-FFF2-40B4-BE49-F238E27FC236}">
                <a16:creationId xmlns:a16="http://schemas.microsoft.com/office/drawing/2014/main" id="{EABF3AFD-8BC5-C6EE-7AA5-D73C26206F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D659190F-7449-14F2-25E5-CDF45D7E555E}"/>
              </a:ext>
            </a:extLst>
          </p:cNvPr>
          <p:cNvSpPr>
            <a:spLocks noGrp="1"/>
          </p:cNvSpPr>
          <p:nvPr>
            <p:ph type="sldNum" sz="quarter" idx="12"/>
          </p:nvPr>
        </p:nvSpPr>
        <p:spPr/>
        <p:txBody>
          <a:bodyPr/>
          <a:lstStyle/>
          <a:p>
            <a:r>
              <a:rPr lang="en-IN"/>
              <a:t>15</a:t>
            </a:r>
            <a:endParaRPr lang="en-IN">
              <a:ea typeface="Calibri"/>
              <a:cs typeface="Calibri"/>
            </a:endParaRPr>
          </a:p>
        </p:txBody>
      </p:sp>
      <p:graphicFrame>
        <p:nvGraphicFramePr>
          <p:cNvPr id="8" name="Table 7">
            <a:extLst>
              <a:ext uri="{FF2B5EF4-FFF2-40B4-BE49-F238E27FC236}">
                <a16:creationId xmlns:a16="http://schemas.microsoft.com/office/drawing/2014/main" id="{7E2A17F1-AF9E-76AE-A477-AADAD5D6E1F1}"/>
              </a:ext>
            </a:extLst>
          </p:cNvPr>
          <p:cNvGraphicFramePr>
            <a:graphicFrameLocks noGrp="1"/>
          </p:cNvGraphicFramePr>
          <p:nvPr>
            <p:extLst>
              <p:ext uri="{D42A27DB-BD31-4B8C-83A1-F6EECF244321}">
                <p14:modId xmlns:p14="http://schemas.microsoft.com/office/powerpoint/2010/main" val="4029887620"/>
              </p:ext>
            </p:extLst>
          </p:nvPr>
        </p:nvGraphicFramePr>
        <p:xfrm>
          <a:off x="280147" y="874058"/>
          <a:ext cx="11669867" cy="5366706"/>
        </p:xfrm>
        <a:graphic>
          <a:graphicData uri="http://schemas.openxmlformats.org/drawingml/2006/table">
            <a:tbl>
              <a:tblPr bandRow="1">
                <a:tableStyleId>{5C22544A-7EE6-4342-B048-85BDC9FD1C3A}</a:tableStyleId>
              </a:tblPr>
              <a:tblGrid>
                <a:gridCol w="3843921">
                  <a:extLst>
                    <a:ext uri="{9D8B030D-6E8A-4147-A177-3AD203B41FA5}">
                      <a16:colId xmlns:a16="http://schemas.microsoft.com/office/drawing/2014/main" val="2728763949"/>
                    </a:ext>
                  </a:extLst>
                </a:gridCol>
                <a:gridCol w="3912973">
                  <a:extLst>
                    <a:ext uri="{9D8B030D-6E8A-4147-A177-3AD203B41FA5}">
                      <a16:colId xmlns:a16="http://schemas.microsoft.com/office/drawing/2014/main" val="2519043062"/>
                    </a:ext>
                  </a:extLst>
                </a:gridCol>
                <a:gridCol w="3912973">
                  <a:extLst>
                    <a:ext uri="{9D8B030D-6E8A-4147-A177-3AD203B41FA5}">
                      <a16:colId xmlns:a16="http://schemas.microsoft.com/office/drawing/2014/main" val="3630209959"/>
                    </a:ext>
                  </a:extLst>
                </a:gridCol>
              </a:tblGrid>
              <a:tr h="361940">
                <a:tc>
                  <a:txBody>
                    <a:bodyPr/>
                    <a:lstStyle/>
                    <a:p>
                      <a:pPr algn="l"/>
                      <a:r>
                        <a:rPr lang="en-US" sz="1000" b="1" dirty="0">
                          <a:solidFill>
                            <a:schemeClr val="tx1"/>
                          </a:solidFill>
                          <a:effectLst/>
                        </a:rPr>
                        <a:t>Parameter</a:t>
                      </a:r>
                    </a:p>
                  </a:txBody>
                  <a:tcPr marR="95250" marT="95250" marB="9525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l"/>
                      <a:r>
                        <a:rPr lang="en-US" sz="1000" b="1" dirty="0">
                          <a:solidFill>
                            <a:schemeClr val="tx1"/>
                          </a:solidFill>
                          <a:effectLst/>
                        </a:rPr>
                        <a:t>Why Used?</a:t>
                      </a:r>
                    </a:p>
                  </a:txBody>
                  <a:tcPr marL="95250" marR="95250" marT="95250" marB="9525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l"/>
                      <a:r>
                        <a:rPr lang="en-US" sz="1000" b="1" dirty="0">
                          <a:solidFill>
                            <a:schemeClr val="tx1"/>
                          </a:solidFill>
                          <a:effectLst/>
                        </a:rPr>
                        <a:t>Alternatives Not Used</a:t>
                      </a:r>
                    </a:p>
                  </a:txBody>
                  <a:tcPr marL="95250" marR="95250" marT="95250" marB="9525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6500228"/>
                  </a:ext>
                </a:extLst>
              </a:tr>
              <a:tr h="561632">
                <a:tc>
                  <a:txBody>
                    <a:bodyPr/>
                    <a:lstStyle/>
                    <a:p>
                      <a:r>
                        <a:rPr lang="en-US" sz="1000" err="1">
                          <a:solidFill>
                            <a:schemeClr val="tx1"/>
                          </a:solidFill>
                          <a:effectLst/>
                        </a:rPr>
                        <a:t>learning_rate</a:t>
                      </a:r>
                      <a:r>
                        <a:rPr lang="en-US" sz="1000" dirty="0">
                          <a:solidFill>
                            <a:schemeClr val="tx1"/>
                          </a:solidFill>
                          <a:effectLst/>
                        </a:rPr>
                        <a:t> (0.01–0.3)</a:t>
                      </a:r>
                    </a:p>
                  </a:txBody>
                  <a:tcPr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Small steps prevent overfitting, </a:t>
                      </a:r>
                      <a:r>
                        <a:rPr lang="en-US" sz="1000" b="0" i="0" u="none" strike="noStrike" noProof="0" dirty="0">
                          <a:solidFill>
                            <a:schemeClr val="tx1"/>
                          </a:solidFill>
                          <a:effectLst/>
                          <a:latin typeface="Calibri"/>
                        </a:rPr>
                        <a:t>to balance convergence speed and precision.</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Fixed LR (e.g., 0.1): Less adaptive to dataset specifics.</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204834"/>
                  </a:ext>
                </a:extLst>
              </a:tr>
              <a:tr h="561632">
                <a:tc>
                  <a:txBody>
                    <a:bodyPr/>
                    <a:lstStyle/>
                    <a:p>
                      <a:r>
                        <a:rPr lang="en-US" sz="1000" err="1">
                          <a:solidFill>
                            <a:schemeClr val="tx1"/>
                          </a:solidFill>
                          <a:effectLst/>
                        </a:rPr>
                        <a:t>n_estimators</a:t>
                      </a:r>
                      <a:r>
                        <a:rPr lang="en-US" sz="1000" dirty="0">
                          <a:solidFill>
                            <a:schemeClr val="tx1"/>
                          </a:solidFill>
                          <a:effectLst/>
                        </a:rPr>
                        <a:t> (100–1000)</a:t>
                      </a:r>
                    </a:p>
                  </a:txBody>
                  <a:tcPr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Balances underfitting (too few trees) vs. overfitting (too many).</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Default (100): Often suboptimal for complex text data.</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9988349"/>
                  </a:ext>
                </a:extLst>
              </a:tr>
              <a:tr h="561632">
                <a:tc>
                  <a:txBody>
                    <a:bodyPr/>
                    <a:lstStyle/>
                    <a:p>
                      <a:r>
                        <a:rPr lang="en-US" sz="1000" err="1">
                          <a:solidFill>
                            <a:schemeClr val="tx1"/>
                          </a:solidFill>
                          <a:effectLst/>
                        </a:rPr>
                        <a:t>max_depth</a:t>
                      </a:r>
                      <a:r>
                        <a:rPr lang="en-US" sz="1000" dirty="0">
                          <a:solidFill>
                            <a:schemeClr val="tx1"/>
                          </a:solidFill>
                          <a:effectLst/>
                        </a:rPr>
                        <a:t> (3–10)</a:t>
                      </a:r>
                    </a:p>
                  </a:txBody>
                  <a:tcPr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Controls tree complexity; deeper trees risk overfitting on noisy text.</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Unlimited depth: Leads to overfitting on rare hate speech patterns.</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8042990"/>
                  </a:ext>
                </a:extLst>
              </a:tr>
              <a:tr h="561632">
                <a:tc>
                  <a:txBody>
                    <a:bodyPr/>
                    <a:lstStyle/>
                    <a:p>
                      <a:r>
                        <a:rPr lang="en-US" sz="1000" err="1">
                          <a:solidFill>
                            <a:schemeClr val="tx1"/>
                          </a:solidFill>
                          <a:effectLst/>
                        </a:rPr>
                        <a:t>min_child_weight</a:t>
                      </a:r>
                      <a:r>
                        <a:rPr lang="en-US" sz="1000" dirty="0">
                          <a:solidFill>
                            <a:schemeClr val="tx1"/>
                          </a:solidFill>
                          <a:effectLst/>
                        </a:rPr>
                        <a:t> (1–5)</a:t>
                      </a:r>
                    </a:p>
                  </a:txBody>
                  <a:tcPr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Prevents overfitting by requiring minimum samples in leaf nodes.</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Default (1): Less robust for imbalanced classes.</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9606965"/>
                  </a:ext>
                </a:extLst>
              </a:tr>
              <a:tr h="561632">
                <a:tc>
                  <a:txBody>
                    <a:bodyPr/>
                    <a:lstStyle/>
                    <a:p>
                      <a:r>
                        <a:rPr lang="en-US" sz="1000" dirty="0">
                          <a:solidFill>
                            <a:schemeClr val="tx1"/>
                          </a:solidFill>
                          <a:effectLst/>
                        </a:rPr>
                        <a:t>gamma (0–0.5)</a:t>
                      </a:r>
                    </a:p>
                  </a:txBody>
                  <a:tcPr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Regularization to prune irrelevant splits (critical for high-dim TF-IDF).</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default (gamma=0): No penalty for splits, risking noise amplification.</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064212"/>
                  </a:ext>
                </a:extLst>
              </a:tr>
              <a:tr h="561632">
                <a:tc>
                  <a:txBody>
                    <a:bodyPr/>
                    <a:lstStyle/>
                    <a:p>
                      <a:r>
                        <a:rPr lang="en-US" sz="1000" dirty="0">
                          <a:solidFill>
                            <a:schemeClr val="tx1"/>
                          </a:solidFill>
                          <a:effectLst/>
                        </a:rPr>
                        <a:t>subsample/</a:t>
                      </a:r>
                      <a:r>
                        <a:rPr lang="en-US" sz="1000" err="1">
                          <a:solidFill>
                            <a:schemeClr val="tx1"/>
                          </a:solidFill>
                          <a:effectLst/>
                        </a:rPr>
                        <a:t>colsample</a:t>
                      </a:r>
                    </a:p>
                  </a:txBody>
                  <a:tcPr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Randomly subsets data/features to improve generalization.</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Always using 100%: Higher variance in predictions.</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0079846"/>
                  </a:ext>
                </a:extLst>
              </a:tr>
              <a:tr h="511710">
                <a:tc>
                  <a:txBody>
                    <a:bodyPr/>
                    <a:lstStyle/>
                    <a:p>
                      <a:r>
                        <a:rPr lang="en-US" sz="1000" err="1">
                          <a:solidFill>
                            <a:schemeClr val="tx1"/>
                          </a:solidFill>
                          <a:effectLst/>
                        </a:rPr>
                        <a:t>reg_alpha</a:t>
                      </a:r>
                      <a:r>
                        <a:rPr lang="en-US" sz="1000" dirty="0">
                          <a:solidFill>
                            <a:schemeClr val="tx1"/>
                          </a:solidFill>
                          <a:effectLst/>
                        </a:rPr>
                        <a:t>/</a:t>
                      </a:r>
                      <a:r>
                        <a:rPr lang="en-US" sz="1000" err="1">
                          <a:solidFill>
                            <a:schemeClr val="tx1"/>
                          </a:solidFill>
                          <a:effectLst/>
                        </a:rPr>
                        <a:t>reg_lambda</a:t>
                      </a:r>
                    </a:p>
                  </a:txBody>
                  <a:tcPr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L1/L2 regularization to handle sparse text features.</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No regularization: Risk of overfitting to training set.</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6118582"/>
                  </a:ext>
                </a:extLst>
              </a:tr>
              <a:tr h="561632">
                <a:tc>
                  <a:txBody>
                    <a:bodyPr/>
                    <a:lstStyle/>
                    <a:p>
                      <a:r>
                        <a:rPr lang="en-US" sz="1000" err="1">
                          <a:solidFill>
                            <a:schemeClr val="tx1"/>
                          </a:solidFill>
                          <a:effectLst/>
                        </a:rPr>
                        <a:t>scale_pos_weight</a:t>
                      </a:r>
                      <a:r>
                        <a:rPr lang="en-US" sz="1000" dirty="0">
                          <a:solidFill>
                            <a:schemeClr val="tx1"/>
                          </a:solidFill>
                          <a:effectLst/>
                        </a:rPr>
                        <a:t> (0.5–2)</a:t>
                      </a:r>
                    </a:p>
                  </a:txBody>
                  <a:tcPr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Adjusts for class imbalance (hate speech is typically rare).</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No weighting: Minority class (hate) may be ignored.</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8108901"/>
                  </a:ext>
                </a:extLst>
              </a:tr>
              <a:tr h="561632">
                <a:tc>
                  <a:txBody>
                    <a:bodyPr/>
                    <a:lstStyle/>
                    <a:p>
                      <a:r>
                        <a:rPr lang="en-US" sz="1000" err="1">
                          <a:solidFill>
                            <a:schemeClr val="tx1"/>
                          </a:solidFill>
                          <a:effectLst/>
                        </a:rPr>
                        <a:t>early_stopping_rounds</a:t>
                      </a:r>
                      <a:r>
                        <a:rPr lang="en-US" sz="1000" dirty="0">
                          <a:solidFill>
                            <a:schemeClr val="tx1"/>
                          </a:solidFill>
                          <a:effectLst/>
                        </a:rPr>
                        <a:t>=50</a:t>
                      </a:r>
                    </a:p>
                  </a:txBody>
                  <a:tcPr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Stops training if validation score plateaus (prevents overfitting).</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effectLst/>
                        </a:rPr>
                        <a:t>No early stopping: Wastes time and risks overfitting.</a:t>
                      </a:r>
                    </a:p>
                  </a:txBody>
                  <a:tcPr marL="95250" marR="95250" marT="95250" marB="95250"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798244"/>
                  </a:ext>
                </a:extLst>
              </a:tr>
            </a:tbl>
          </a:graphicData>
        </a:graphic>
      </p:graphicFrame>
    </p:spTree>
    <p:extLst>
      <p:ext uri="{BB962C8B-B14F-4D97-AF65-F5344CB8AC3E}">
        <p14:creationId xmlns:p14="http://schemas.microsoft.com/office/powerpoint/2010/main" val="748775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55634-80C6-49D1-BEBA-8EE0C787534C}"/>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ED2EC267-76DD-D2CD-1CCD-48BA7CEA9347}"/>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0A30BAB0-CD46-C532-BFDE-4BF327A80C45}"/>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285571DA-F0D5-4A41-5670-CBAC6D5EE5D4}"/>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8B9E8FF2-577C-EE89-1027-82659B723FBB}"/>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C887005C-5B99-E1C6-098B-2612CC418325}"/>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73128FC0-A445-B800-3254-7340F677E7E1}"/>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6978147B-3223-45AE-E744-47EF9B71ACBB}"/>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3127B5CC-0EF1-C040-6C29-0EDD250B8F6C}"/>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C74EAC75-B0A8-702A-3E02-43ACBEB7029F}"/>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D6121A55-5426-33A0-8BD3-70CF6E209F79}"/>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D741E6C7-4DA0-8B2C-9971-A584275DBDDE}"/>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8E5234E5-A523-191E-0E65-F82F37BFBEEE}"/>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762F80B0-F4AA-DCC9-02B8-9569628D1BF2}"/>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5A70F3B2-5477-6334-385F-6DB7CB7E0DA3}"/>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F81C00DE-8D22-C021-E07B-03F9CFBA6917}"/>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6096F47B-7C25-4AAC-7E4C-98E943B01BBA}"/>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24F06C8A-E21C-A01E-696B-12845AC847C8}"/>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32B4B0FB-4ED1-D17E-8808-53813C1121B4}"/>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93F53DF6-9AD3-DD42-C22B-BFEDDC771987}"/>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46E973DE-3C90-53AF-0D20-6FF4E1C38655}"/>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6A3F2177-94B7-1D2C-6DF2-91702C618542}"/>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DC0E8057-EF20-CFB9-A116-ED05892996E8}"/>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1695B057-ED7C-40C6-C5E4-29CDB35FBFFF}"/>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1DBF8098-A961-63C8-A922-ED04E495B467}"/>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0471670D-69C0-E08A-3CF6-8BD009E3D02A}"/>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FCBEDD74-F8FC-1865-247E-C6F3AB0AE7DB}"/>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4B757745-C1CD-2711-8222-E709815D72B5}"/>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ADC82CD9-A865-D1DB-A966-C42B32CF6F31}"/>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753EAF9E-610C-62E7-107C-1C6C17111919}"/>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B3FECCA2-6B47-79B4-7227-AABFD66DFDA1}"/>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3B402671-1F6F-7938-9FE5-1B5F8D867B4D}"/>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784693AC-3050-8095-AB02-FB70C7DDAB1B}"/>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58EB9788-D9E1-AFF1-DFEA-C270B781616E}"/>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51552B2A-A955-0142-B3C2-0D4E97F674C3}"/>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80D99994-72D3-0B23-6C6E-AB75EBE21F24}"/>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82F070FF-F082-9918-2C2B-862F232E4C34}"/>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74A84040-D393-84E4-4A71-18ABE3D2FCE9}"/>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4FDF6F6B-6E75-EE21-F004-890DEA407EBB}"/>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84B237C6-527D-25B8-2ADE-8DC86C6353ED}"/>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7C05ADA2-D989-C96E-0F67-DB36C7DA36C8}"/>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43494F6F-197F-6568-12B6-7894652A4A32}"/>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8E97B8F6-E235-4C3B-AC5F-2235E467E50E}"/>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C840626D-6A5C-98DC-9DA6-6D595B092E0D}"/>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0F702136-3B41-1791-5864-1FC77390E2FC}"/>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2F5E9C1C-06BE-8FB8-4AD0-EDB867F59D86}"/>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0AF1D509-E20E-079F-0B1D-F47F3B58A23A}"/>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F69380F3-966D-AB8C-DB0D-2EEE570C6B1F}"/>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6C222EC2-8F7D-9B95-1114-FBDFFB88AC8A}"/>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3212A86D-A64B-3DC7-AEB4-FFCFEDB37B33}"/>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1822A783-0CE5-220A-1731-92DADD65BAA2}"/>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16DCDF60-B9D4-78BA-682B-91529F96B8D9}"/>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444441D4-B336-B898-81B5-177E04B68D62}"/>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43041D9F-E8C9-4EF6-2022-052760D480C8}"/>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0E32CC60-7953-6153-4CC0-78F044AC1F3F}"/>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80D0CE0B-2D2F-A50A-E72A-CBA795D1E848}"/>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DBD3DCD6-3006-CDCC-EEAD-C52A23AADC76}"/>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64A0AC84-B7A3-0156-E790-C6F68384CD1A}"/>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DCC5006E-71F3-FB7F-FBE5-3EC73F5D1D93}"/>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DDB30148-82F9-733F-5E47-0EA5290A5CE1}"/>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D165B41D-FCA1-2FE8-8597-FC40919B84F2}"/>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9AC0502A-4E6A-A8BB-D487-A68397FE3C34}"/>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7AC3A521-98B7-35BC-AD83-5D9762E043FB}"/>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D1102496-0C6A-2B34-9C01-A38574276AD1}"/>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DD2B2EC3-61C5-0387-74B9-F5EBE0E66303}"/>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C53B54A0-E2CD-4F8E-B2E4-44F54D360466}"/>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D804C7CD-5018-1961-1D95-F109B4CFDE92}"/>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5568D7E0-BEA0-7342-6100-7C0BF8A7FD14}"/>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5385713B-09C0-5AF9-EF64-422BD7173A36}"/>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77D1E51F-5FB8-76AA-7F8A-EF5863FF5560}"/>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E28372FE-A911-771E-F865-482AD01D5916}"/>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1E0EDE3F-622B-33B5-16B7-04912D6401DD}"/>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0013A7CB-48D5-E84B-F692-2BD08530FE40}"/>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C082C7B9-A848-7EDB-441C-46D99632FEE4}"/>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8BD4D35B-8E3E-D05D-D3E8-FB51FF96E1BD}"/>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5BA984B1-3DE8-0769-F465-F84ABAE8B31D}"/>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3600" b="1">
                <a:solidFill>
                  <a:schemeClr val="accent1"/>
                </a:solidFill>
              </a:rPr>
              <a:t>Conclusion and Future Scope</a:t>
            </a:r>
            <a:endParaRPr lang="en-US" sz="3600">
              <a:solidFill>
                <a:schemeClr val="accent1"/>
              </a:solidFill>
              <a:ea typeface="Calibri"/>
              <a:cs typeface="Calibri"/>
            </a:endParaRPr>
          </a:p>
        </p:txBody>
      </p:sp>
      <p:pic>
        <p:nvPicPr>
          <p:cNvPr id="4" name="Picture 3">
            <a:extLst>
              <a:ext uri="{FF2B5EF4-FFF2-40B4-BE49-F238E27FC236}">
                <a16:creationId xmlns:a16="http://schemas.microsoft.com/office/drawing/2014/main" id="{2AF1D585-5390-8D57-549C-B2C1599258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CAAA0FE1-3E4D-5859-113B-A75DCD3DD032}"/>
              </a:ext>
            </a:extLst>
          </p:cNvPr>
          <p:cNvSpPr>
            <a:spLocks noGrp="1"/>
          </p:cNvSpPr>
          <p:nvPr>
            <p:ph type="sldNum" sz="quarter" idx="12"/>
          </p:nvPr>
        </p:nvSpPr>
        <p:spPr/>
        <p:txBody>
          <a:bodyPr/>
          <a:lstStyle/>
          <a:p>
            <a:r>
              <a:rPr lang="en-IN">
                <a:ea typeface="Calibri"/>
                <a:cs typeface="Calibri"/>
              </a:rPr>
              <a:t>16</a:t>
            </a:r>
          </a:p>
        </p:txBody>
      </p:sp>
      <p:sp>
        <p:nvSpPr>
          <p:cNvPr id="3" name="TextBox 2">
            <a:extLst>
              <a:ext uri="{FF2B5EF4-FFF2-40B4-BE49-F238E27FC236}">
                <a16:creationId xmlns:a16="http://schemas.microsoft.com/office/drawing/2014/main" id="{861EC95E-2C04-B741-F6AD-4652C88E7E79}"/>
              </a:ext>
            </a:extLst>
          </p:cNvPr>
          <p:cNvSpPr txBox="1"/>
          <p:nvPr/>
        </p:nvSpPr>
        <p:spPr>
          <a:xfrm>
            <a:off x="380179" y="1119321"/>
            <a:ext cx="10677314"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ea typeface="+mn-lt"/>
                <a:cs typeface="+mn-lt"/>
              </a:rPr>
              <a:t>Conclusion:</a:t>
            </a:r>
          </a:p>
          <a:p>
            <a:pPr algn="just"/>
            <a:r>
              <a:rPr lang="en-US">
                <a:ea typeface="+mn-lt"/>
                <a:cs typeface="+mn-lt"/>
              </a:rPr>
              <a:t>In conclusion, the hate speech identification system effectively demonstrates that traditional machine learning models, when combined with proper preprocessing and feature extraction techniques, can perform well in classifying conversational text data. The use of </a:t>
            </a:r>
            <a:r>
              <a:rPr lang="en-US" err="1">
                <a:ea typeface="+mn-lt"/>
                <a:cs typeface="+mn-lt"/>
              </a:rPr>
              <a:t>CountVectorizer</a:t>
            </a:r>
            <a:r>
              <a:rPr lang="en-US">
                <a:ea typeface="+mn-lt"/>
                <a:cs typeface="+mn-lt"/>
              </a:rPr>
              <a:t> and </a:t>
            </a:r>
            <a:r>
              <a:rPr lang="en-US" err="1">
                <a:ea typeface="+mn-lt"/>
                <a:cs typeface="+mn-lt"/>
              </a:rPr>
              <a:t>TfidfVectorizer</a:t>
            </a:r>
            <a:r>
              <a:rPr lang="en-US">
                <a:ea typeface="+mn-lt"/>
                <a:cs typeface="+mn-lt"/>
              </a:rPr>
              <a:t> for vectorization, along with the SMOTE technique for handling class imbalance, significantly improved the model's accuracy, particularly for the minority class. Among the seven models tested, </a:t>
            </a:r>
            <a:r>
              <a:rPr lang="en-US" err="1">
                <a:ea typeface="+mn-lt"/>
                <a:cs typeface="+mn-lt"/>
              </a:rPr>
              <a:t>XGBoost</a:t>
            </a:r>
            <a:r>
              <a:rPr lang="en-US">
                <a:ea typeface="+mn-lt"/>
                <a:cs typeface="+mn-lt"/>
              </a:rPr>
              <a:t> emerged as a strong contender for practical applications due to its robust performance. This study emphasizes that even relatively simple models can yield high accuracy in binary hate speech detection when supported by thoughtful preprocessing and data balancing strategies. The choice of vectorization and class balancing method plays a critical role in determining the overall model success.</a:t>
            </a:r>
            <a:endParaRPr lang="en-US">
              <a:ea typeface="Calibri" panose="020F0502020204030204"/>
              <a:cs typeface="Calibri" panose="020F0502020204030204"/>
            </a:endParaRPr>
          </a:p>
        </p:txBody>
      </p:sp>
      <p:sp>
        <p:nvSpPr>
          <p:cNvPr id="7" name="TextBox 6">
            <a:extLst>
              <a:ext uri="{FF2B5EF4-FFF2-40B4-BE49-F238E27FC236}">
                <a16:creationId xmlns:a16="http://schemas.microsoft.com/office/drawing/2014/main" id="{525D13EB-F4B7-FD3E-F819-318F595AB729}"/>
              </a:ext>
            </a:extLst>
          </p:cNvPr>
          <p:cNvSpPr txBox="1"/>
          <p:nvPr/>
        </p:nvSpPr>
        <p:spPr>
          <a:xfrm>
            <a:off x="379085" y="4023210"/>
            <a:ext cx="10677920" cy="15286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Future Scope:</a:t>
            </a:r>
          </a:p>
          <a:p>
            <a:pPr algn="just"/>
            <a:r>
              <a:rPr lang="en-US">
                <a:ea typeface="+mn-lt"/>
                <a:cs typeface="+mn-lt"/>
              </a:rPr>
              <a:t>While the current approach provides a strong foundation for hate speech detection using traditional machine learning, there is ample room for improvement. Future work can explore advanced models like BERT and other transformer-based architectures to better capture contextual meaning. Additionally, integrating multilingual support can enhance the system's applicability across diverse languages and global contexts.</a:t>
            </a:r>
            <a:endParaRPr lang="en-US">
              <a:ea typeface="Calibri"/>
              <a:cs typeface="Calibri"/>
            </a:endParaRPr>
          </a:p>
        </p:txBody>
      </p:sp>
    </p:spTree>
    <p:extLst>
      <p:ext uri="{BB962C8B-B14F-4D97-AF65-F5344CB8AC3E}">
        <p14:creationId xmlns:p14="http://schemas.microsoft.com/office/powerpoint/2010/main" val="937452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0BCEF-9934-24F6-FB3C-040862A4D10F}"/>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571FD738-4B38-9BEA-04A9-C80149129AD3}"/>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6B2C3ABC-5E12-67BB-18C7-64838E90348F}"/>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EDE320E5-672C-55AF-7689-850F4F6877BB}"/>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55F9117B-CC57-D8DF-24B6-F74AEAE2ABDB}"/>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832BAA15-728B-DDAC-00FF-3D322E4A40B5}"/>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46D16278-B3F6-6CED-6F46-52AD325D92E9}"/>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34422815-76E6-8900-0EBF-1C17D26EC2F9}"/>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34A922FB-6063-C2AD-13C3-AAAD7E2163A7}"/>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29A92FE3-C955-A822-F3FC-E53B37A028CC}"/>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C73FE0F8-0689-F26B-15F1-9F096190FA9F}"/>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5C4FF215-3249-0CA7-4749-4706CF56CACF}"/>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280351E4-3F66-ABED-950D-E1BD7407CB98}"/>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57115DA7-E537-51F4-0DEC-733CAB69B9B9}"/>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7ED0CDAC-612D-FA4C-9387-B0B8BB6DA5F1}"/>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EE7E89CE-397E-3E07-E384-A7093ECD7AB8}"/>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5F57DDCC-481F-A800-5A15-1D04E46C08AB}"/>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17B24C95-19CE-149A-8891-6225C440A8B3}"/>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99956B76-FC69-FB0F-2359-226B762A67A1}"/>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F0E5E362-97F6-CB55-54B2-9C240E63D737}"/>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F2699CBA-261F-E023-1B0A-9C182E91C929}"/>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CE8FAE9C-1F02-C5D9-6E1B-81A6602697D8}"/>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1D89635B-0295-DE50-D21D-52667F34CF86}"/>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7699223E-CD83-E16E-0644-8B2508116431}"/>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C9F92D47-203D-95BA-399F-7FF7DCE5BC77}"/>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86FEAC0C-796E-ACA2-E62B-042695BB29A6}"/>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4D55450C-94BC-F129-57A0-6A3202B522A0}"/>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5D65125D-8D84-95FB-E9B6-CB9B44CB231B}"/>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6C9F3261-D4F1-9342-D6D8-6A07DF81D4A8}"/>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B38B0252-6672-BA91-6017-267B12F16350}"/>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C9C16B3E-3910-3B1D-6E5B-923E05B73AC2}"/>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23D72EA4-9817-FAB7-EE0E-26478C275F4B}"/>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DA29E00F-1B35-D704-ACE7-D36078E8B629}"/>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39AB4607-5A06-EFDA-E212-10C67F667038}"/>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09F0DB8E-3BD5-A790-82C1-196426659306}"/>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88E728EC-524D-24C0-D4CF-1CCBA873EEA8}"/>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E4EAB394-B2F3-32F8-3207-85E334C80C40}"/>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46B44B00-D73C-0C1B-E5BB-878E4C46E765}"/>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B0CCEBB6-F19B-A050-D7A6-00DCDBD729DD}"/>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8F69FFC8-CDF0-D7EA-E4AD-EE71B9E4D4FC}"/>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237B5CD2-7246-3C67-7F2B-5540A5B623F0}"/>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32AAC6DB-A899-5E2F-5EB6-9DD34B8F5241}"/>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57E3EF11-0F9F-9702-5BF2-04A243E15D43}"/>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967A5B30-16DF-1466-46DD-5021D4C2A4E0}"/>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CA97FD1D-3E05-1C07-E50E-FCC2FE4BC264}"/>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02796052-0091-7A4C-CF30-D5100A5C0927}"/>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50A4B2E4-C661-6BA2-ADDA-9720A658F6F4}"/>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8C2DB6E4-C82E-AF57-7012-E280F6173F0D}"/>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09F4073A-9761-3132-64C4-C1F6EE48B67F}"/>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D2A05E63-FCC3-74DC-03C2-D9D60C199D1E}"/>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13619AD0-9316-B627-A45F-083D45AB5C6D}"/>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092F47A9-CB3E-0B17-285B-4601E23270D1}"/>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3DAE14D0-35B8-2012-5A1A-9FA3C4CED32F}"/>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D14BAF6B-4A4C-8EB9-3F65-FE0C1267BF8C}"/>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ECAC7251-76EA-E93F-F6A5-570DF695C792}"/>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EA89B94D-E91C-41C0-3298-31CFAE76027A}"/>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90B120B0-D022-6A10-D96D-44C8B36C3B6D}"/>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CFAF0A4D-940C-33BB-7186-53C1A38EF19C}"/>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F62E719C-2F52-C6D2-AF7A-A724B3BE8098}"/>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F5D27808-4121-C065-E017-943C24469E7E}"/>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23380A43-C125-A09C-85C7-3682D3FED625}"/>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CB1C8B15-BF9C-A090-C9A7-10723CFF549B}"/>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11165831-56D3-30E6-A452-E4DB67E0CF88}"/>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954D399E-513C-C904-2A57-21497C2918E4}"/>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C3B9CA96-F3A3-14E7-6D8E-DFAEF6033E85}"/>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1AE137BA-0D9A-7A71-462B-658276EC2B17}"/>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A5A73984-E3A3-5BDC-1E34-77F30DC34FA2}"/>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E19A8CAB-3609-D0C3-961F-20D370C97B83}"/>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5BC03117-A2C8-45D6-6D51-1DEFA29EF261}"/>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60D18DAB-520E-55A3-57E7-1F57B583FAF1}"/>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56A30885-3AA4-24C2-4DA3-523CB0CC48D2}"/>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83639247-8B1B-6002-FA0F-7EEB913ADAE8}"/>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77DEF1C1-FDA1-A0F4-AEC3-16CCBB875A53}"/>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37957D7B-9097-6853-09E5-AC2DE91A7C25}"/>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F46C3854-C479-E4FB-454C-8E2AA5958DD1}"/>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FF1672B9-2AA8-0AB2-9A11-0FC48BD4FA38}"/>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altLang="ko-KR" sz="3600">
                <a:solidFill>
                  <a:srgbClr val="000099"/>
                </a:solidFill>
                <a:latin typeface="Calibri"/>
                <a:ea typeface="Calibri"/>
                <a:cs typeface="Calibri"/>
              </a:rPr>
              <a:t>Summary</a:t>
            </a:r>
          </a:p>
        </p:txBody>
      </p:sp>
      <p:sp>
        <p:nvSpPr>
          <p:cNvPr id="354" name="TextBox 353">
            <a:extLst>
              <a:ext uri="{FF2B5EF4-FFF2-40B4-BE49-F238E27FC236}">
                <a16:creationId xmlns:a16="http://schemas.microsoft.com/office/drawing/2014/main" id="{1BDBD544-4FDD-5303-18A6-EA0B2137B475}"/>
              </a:ext>
            </a:extLst>
          </p:cNvPr>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pic>
        <p:nvPicPr>
          <p:cNvPr id="4" name="Picture 3">
            <a:extLst>
              <a:ext uri="{FF2B5EF4-FFF2-40B4-BE49-F238E27FC236}">
                <a16:creationId xmlns:a16="http://schemas.microsoft.com/office/drawing/2014/main" id="{315787D2-EB75-29A9-011B-89F8A5BD8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C940C7EC-A524-B74C-2E01-B231453E4E57}"/>
              </a:ext>
            </a:extLst>
          </p:cNvPr>
          <p:cNvSpPr>
            <a:spLocks noGrp="1"/>
          </p:cNvSpPr>
          <p:nvPr>
            <p:ph type="sldNum" sz="quarter" idx="12"/>
          </p:nvPr>
        </p:nvSpPr>
        <p:spPr/>
        <p:txBody>
          <a:bodyPr/>
          <a:lstStyle/>
          <a:p>
            <a:r>
              <a:rPr lang="en-IN"/>
              <a:t>17</a:t>
            </a:r>
            <a:endParaRPr lang="en-US"/>
          </a:p>
        </p:txBody>
      </p:sp>
      <p:pic>
        <p:nvPicPr>
          <p:cNvPr id="6" name="Picture 5">
            <a:extLst>
              <a:ext uri="{FF2B5EF4-FFF2-40B4-BE49-F238E27FC236}">
                <a16:creationId xmlns:a16="http://schemas.microsoft.com/office/drawing/2014/main" id="{179243CD-9C35-0D39-E3AC-9F84DD7ECAEF}"/>
              </a:ext>
            </a:extLst>
          </p:cNvPr>
          <p:cNvPicPr>
            <a:picLocks noChangeAspect="1"/>
          </p:cNvPicPr>
          <p:nvPr/>
        </p:nvPicPr>
        <p:blipFill>
          <a:blip r:embed="rId3"/>
          <a:stretch>
            <a:fillRect/>
          </a:stretch>
        </p:blipFill>
        <p:spPr>
          <a:xfrm>
            <a:off x="0" y="617840"/>
            <a:ext cx="12191999" cy="5828268"/>
          </a:xfrm>
          <a:prstGeom prst="rect">
            <a:avLst/>
          </a:prstGeom>
        </p:spPr>
      </p:pic>
    </p:spTree>
    <p:extLst>
      <p:ext uri="{BB962C8B-B14F-4D97-AF65-F5344CB8AC3E}">
        <p14:creationId xmlns:p14="http://schemas.microsoft.com/office/powerpoint/2010/main" val="4192841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AD40A-51FF-A5BE-8748-28AC2DB24357}"/>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30AC063B-A3D2-01C4-9CC0-CE9F6D1A8C49}"/>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C77C2017-6549-B101-DB0C-F71B905A5FD1}"/>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FD9CA498-75BB-206E-448B-3C066E7F9235}"/>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FCAC2BDA-D4F3-1177-E96D-E2BA5C6C1CE7}"/>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E40CBE1E-B77D-3D13-D797-5E93982AEC2D}"/>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A82C3E69-6D68-42C0-57FF-8309E781571E}"/>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C4E07907-F9AE-1C48-E750-FE7B243904DC}"/>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2D96F23F-C021-FFDD-D49B-7B8071AC70F5}"/>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770717B1-E228-1F99-6D74-76C085C9A54E}"/>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9D1E1A59-7565-04C6-4736-100C0C9653C2}"/>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49AD3437-A164-F161-CF6D-C08A4EA862F6}"/>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91D9D63F-918B-D012-EAF7-E4F00744384C}"/>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AD7946CC-9A6B-CC6B-47B7-33FF4D0E31B4}"/>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667B7ABD-DDAC-6EBC-D05C-B0A5EA309972}"/>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1FC1973D-9984-7451-E6F0-AED3700DB3CE}"/>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23D52BDA-7743-E646-215F-896A6F941F99}"/>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2FF4A8EA-6275-BDD5-F348-5AEC4F689789}"/>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37784DAB-D3E5-5CEE-3166-34F9E398EBB1}"/>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5AD2DF6F-A01F-CD13-9BC9-D0C952BEA139}"/>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B81E8BDA-774A-70EF-76F5-FF04239E0B2E}"/>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2CEE5972-08E2-6DDC-7DBA-780AA7587672}"/>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C76D789D-7860-A621-F43A-5C288E1F4D80}"/>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9A4780AB-EBF1-FDB1-5716-1B25B59D6783}"/>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5567A199-A346-DD0C-1603-DA2EAD85586F}"/>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2784973E-3D18-7D9F-F54A-77D3B851AF40}"/>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DA234CCE-0667-8929-C9A2-CFB2E406D91C}"/>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A0C16695-D150-F3A2-D061-C01679636717}"/>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6ADDE62F-5519-CE32-F0F1-112D730438E7}"/>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21443FD5-7676-E337-0863-CE024D9E35B2}"/>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65D4D647-887D-243C-DF0C-0A5F3E2DD911}"/>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94E3DFAD-BDFB-5DAE-56A3-91EC1B6C40B0}"/>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73B36DE7-4D15-DD73-3DFE-D2310659BE5D}"/>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A5B9FA2A-3A14-8828-4886-6766A8F7A9C7}"/>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65C7CDD1-541D-68BC-D81F-20111DBA88E9}"/>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132B9171-507C-1A91-C784-24BA288A6C26}"/>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70A28370-5BAA-7BD3-F56B-A54165BBBE73}"/>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7973F88F-2AA5-689E-1066-CE8E3395FE5B}"/>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8D000549-532B-8CC1-E87A-00C4C9FD15C5}"/>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C5015C4F-F1CF-8550-9381-721A8D7F455C}"/>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FF73DADF-882A-0754-DCBA-92A567A2E044}"/>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3249D38C-4EB7-9BE3-6588-E9E99D106A81}"/>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8599E9D8-56BF-FEBF-4972-6E3D7A74C763}"/>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7E48084A-4ECC-0FA2-4AB8-48D3E06035E9}"/>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6B9B02BE-24D1-F812-2417-C51A51D03AD5}"/>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0E2433E3-E463-B606-9325-C334BC6B1EDA}"/>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F8E5CBBA-2239-354E-5B5F-180397587BAC}"/>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376A7391-BF46-AB5B-57D0-362B841970C7}"/>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AC0340E8-1220-B1A8-1C3A-194C9D813D90}"/>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20520DA0-EE08-71DE-7539-7EC4A334D85B}"/>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BEC0D51E-71A3-B0AF-E3AB-7965D352EE4E}"/>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0E153504-BAF1-6F59-39B0-C870F1B0EA7E}"/>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C370F39E-F47C-FDE3-BB8D-B533338D254B}"/>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A37A1771-BD3F-78EB-511D-1EA5F3176F58}"/>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5753898E-3D1B-96C5-E7E2-E5796E1CBD78}"/>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59AB92A6-2920-9779-D30E-F662A42C5256}"/>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2FE64A41-9200-2390-7457-202C600593F6}"/>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01502A78-FB2B-306C-C621-7EE697C229BB}"/>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5FE80836-7EA2-15D6-58F3-8895C7EB5AAB}"/>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E6B7A8DE-EDE8-8B76-4459-A3D0ECA5911E}"/>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331A1DC8-528A-5F1C-238B-DB3BEBD23714}"/>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77D64BCC-EB8C-64D8-5468-7A3EC74C1C2F}"/>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7C02EE64-C1BE-3405-1CE7-C07DFC7EC3BB}"/>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3901FC2E-56B9-EA04-922F-43BE1ED19627}"/>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B64B39EF-C200-E3C8-77A2-99DC08C80BA6}"/>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2E22D2EC-C580-A8E4-9EC6-3AB1DE1D8DD8}"/>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74F4C154-F9FF-9DDD-A790-64005E8A7AC8}"/>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7AE64763-846A-9288-697B-CC3100599328}"/>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4EA01BF2-B34F-9F38-63D1-83F525B4D599}"/>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440C0AA5-3259-B5A7-D9FF-BE48C1100BF6}"/>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554ADD07-6A86-20DC-97F5-138C23DED998}"/>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E67C05A4-606C-2819-0540-33A8F5F0396D}"/>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030463F1-55A6-58FB-2EE0-E159536E19D3}"/>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EB5352DB-5874-EEFC-94EF-91A95B83ED99}"/>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324D0518-6D6A-1F1E-E830-D846FB170179}"/>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4ADC03F7-D96E-408A-418D-BE3E3532EB22}"/>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endParaRPr lang="en-US" altLang="ko-KR" sz="3600">
              <a:solidFill>
                <a:srgbClr val="000099"/>
              </a:solidFill>
              <a:latin typeface="Times New Roman"/>
              <a:ea typeface="맑은 고딕"/>
              <a:cs typeface="Times New Roman"/>
            </a:endParaRPr>
          </a:p>
        </p:txBody>
      </p:sp>
      <p:sp>
        <p:nvSpPr>
          <p:cNvPr id="354" name="TextBox 353">
            <a:extLst>
              <a:ext uri="{FF2B5EF4-FFF2-40B4-BE49-F238E27FC236}">
                <a16:creationId xmlns:a16="http://schemas.microsoft.com/office/drawing/2014/main" id="{FC2A118F-8182-F0A5-CE8F-5304B264D0C4}"/>
              </a:ext>
            </a:extLst>
          </p:cNvPr>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pic>
        <p:nvPicPr>
          <p:cNvPr id="4" name="Picture 3">
            <a:extLst>
              <a:ext uri="{FF2B5EF4-FFF2-40B4-BE49-F238E27FC236}">
                <a16:creationId xmlns:a16="http://schemas.microsoft.com/office/drawing/2014/main" id="{01E90C16-09FE-E3B5-E1D1-2E6AD8B1C6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40408B72-C228-5278-719E-A8A218006E01}"/>
              </a:ext>
            </a:extLst>
          </p:cNvPr>
          <p:cNvSpPr>
            <a:spLocks noGrp="1"/>
          </p:cNvSpPr>
          <p:nvPr>
            <p:ph type="sldNum" sz="quarter" idx="12"/>
          </p:nvPr>
        </p:nvSpPr>
        <p:spPr/>
        <p:txBody>
          <a:bodyPr/>
          <a:lstStyle/>
          <a:p>
            <a:r>
              <a:rPr lang="en-IN"/>
              <a:t>18</a:t>
            </a:r>
            <a:endParaRPr lang="en-US"/>
          </a:p>
        </p:txBody>
      </p:sp>
      <p:pic>
        <p:nvPicPr>
          <p:cNvPr id="3" name="Picture 2">
            <a:extLst>
              <a:ext uri="{FF2B5EF4-FFF2-40B4-BE49-F238E27FC236}">
                <a16:creationId xmlns:a16="http://schemas.microsoft.com/office/drawing/2014/main" id="{D3435AA3-36B8-FBEF-C157-448530B7A6EE}"/>
              </a:ext>
            </a:extLst>
          </p:cNvPr>
          <p:cNvPicPr>
            <a:picLocks noChangeAspect="1"/>
          </p:cNvPicPr>
          <p:nvPr/>
        </p:nvPicPr>
        <p:blipFill>
          <a:blip r:embed="rId3"/>
          <a:stretch>
            <a:fillRect/>
          </a:stretch>
        </p:blipFill>
        <p:spPr>
          <a:xfrm>
            <a:off x="1018144" y="915815"/>
            <a:ext cx="10670577" cy="5057261"/>
          </a:xfrm>
          <a:prstGeom prst="rect">
            <a:avLst/>
          </a:prstGeom>
        </p:spPr>
      </p:pic>
    </p:spTree>
    <p:extLst>
      <p:ext uri="{BB962C8B-B14F-4D97-AF65-F5344CB8AC3E}">
        <p14:creationId xmlns:p14="http://schemas.microsoft.com/office/powerpoint/2010/main" val="1036654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entagon 344"/>
          <p:cNvSpPr/>
          <p:nvPr/>
        </p:nvSpPr>
        <p:spPr>
          <a:xfrm rot="5400000">
            <a:off x="5889919" y="4836506"/>
            <a:ext cx="1692322" cy="1280160"/>
          </a:xfrm>
          <a:prstGeom prst="homePlate">
            <a:avLst>
              <a:gd name="adj" fmla="val 3614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Pentagon 342"/>
          <p:cNvSpPr/>
          <p:nvPr/>
        </p:nvSpPr>
        <p:spPr>
          <a:xfrm rot="16200000">
            <a:off x="4609759" y="881775"/>
            <a:ext cx="1692322" cy="1280160"/>
          </a:xfrm>
          <a:prstGeom prst="homePlate">
            <a:avLst>
              <a:gd name="adj" fmla="val 3614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0F5B2E5E-F1FB-4B49-A15E-DFC13B08436B}"/>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565E93E9-4624-4300-9736-8AD2206DEEDC}"/>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C028FEAF-D49A-46B9-89E4-097BE7C65526}"/>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3D876396-B2E8-4260-95F0-7F807CEBB336}"/>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E54FF9D1-6089-4D74-8D8E-6D1177695082}"/>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C588BD84-AC78-42E3-8E80-878DF5182085}"/>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ED1FACAF-51FC-4BC7-B86A-37A0AE818A30}"/>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A1F696F5-C936-4257-ABAE-CFB663A4F5B9}"/>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2E7360DC-5C0F-466D-84A8-E0EE6E3AB0F1}"/>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08DE8446-7C37-470B-9371-440B4896B7BB}"/>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79F2E292-A6A3-445D-9144-E683946C0A17}"/>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E1355B59-DD0D-4CAB-945D-A12DD9E80FEC}"/>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791E57E2-15BD-41FF-A3AD-FEF3ACD07BAD}"/>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ACC6ABAB-5C29-44A4-B49A-A3C7C7F7BCBE}"/>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4A71DD83-8022-4143-A93D-17DDAFFAB864}"/>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01418661-1F77-4FAD-B4FD-28B2B041E7F8}"/>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D05CCC8A-C19B-40FE-BEEF-912A84A1EF92}"/>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95FBCACE-24A6-48D1-B13B-8F9FE1203886}"/>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12CB76F8-C735-44B5-9A98-9F2B9379252C}"/>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555127DA-3EE1-42DE-BA8E-69E101C286EB}"/>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C2C10520-9F80-4BE2-B993-5B905B809DE6}"/>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EDB92882-0CF1-413E-8743-7A1E01EF2B8A}"/>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0932F542-36CC-4138-A432-576700346F8C}"/>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3B6B041A-5F1A-40C1-9584-D5563AB6A193}"/>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3C697974-1EFD-497C-8F1B-DEAA82EB7A7C}"/>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C5C2CAB8-8604-4E04-9F23-99A720B6CD62}"/>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78959DD7-B4AB-4F69-BB5B-9840CF94E3CA}"/>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A7EB0FDD-9AD7-4386-8559-CE3745BCEC8C}"/>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EABA9570-C479-4F46-AD41-88F10E265791}"/>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696970B8-F5CB-412E-8251-9AF0578354D0}"/>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3D00D20E-2B63-4792-A233-43481FD84B2F}"/>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7873ECCA-6F31-4A69-856A-82645EA1C11F}"/>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2821AFFC-1334-4BF1-A96A-FBE5CE0E32B4}"/>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DFA386D3-FCFC-4630-B8F1-3144BCEA5BF3}"/>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53EF3BC0-98DA-4218-B9E8-F47FA1C11F36}"/>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67645674-65CD-4C60-AE13-2D7A5DFAF5C1}"/>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91FC57F3-C93D-4A02-AA2A-37F815736233}"/>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565E93E9-4624-4300-9736-8AD2206DEEDC}"/>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C028FEAF-D49A-46B9-89E4-097BE7C65526}"/>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3D876396-B2E8-4260-95F0-7F807CEBB336}"/>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E54FF9D1-6089-4D74-8D8E-6D1177695082}"/>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C588BD84-AC78-42E3-8E80-878DF5182085}"/>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ED1FACAF-51FC-4BC7-B86A-37A0AE818A30}"/>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A1F696F5-C936-4257-ABAE-CFB663A4F5B9}"/>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2E7360DC-5C0F-466D-84A8-E0EE6E3AB0F1}"/>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08DE8446-7C37-470B-9371-440B4896B7BB}"/>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79F2E292-A6A3-445D-9144-E683946C0A17}"/>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E1355B59-DD0D-4CAB-945D-A12DD9E80FEC}"/>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791E57E2-15BD-41FF-A3AD-FEF3ACD07BAD}"/>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ACC6ABAB-5C29-44A4-B49A-A3C7C7F7BCBE}"/>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4A71DD83-8022-4143-A93D-17DDAFFAB864}"/>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01418661-1F77-4FAD-B4FD-28B2B041E7F8}"/>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D05CCC8A-C19B-40FE-BEEF-912A84A1EF92}"/>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95FBCACE-24A6-48D1-B13B-8F9FE1203886}"/>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12CB76F8-C735-44B5-9A98-9F2B9379252C}"/>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555127DA-3EE1-42DE-BA8E-69E101C286EB}"/>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C2C10520-9F80-4BE2-B993-5B905B809DE6}"/>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EDB92882-0CF1-413E-8743-7A1E01EF2B8A}"/>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0932F542-36CC-4138-A432-576700346F8C}"/>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3B6B041A-5F1A-40C1-9584-D5563AB6A193}"/>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3C697974-1EFD-497C-8F1B-DEAA82EB7A7C}"/>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C5C2CAB8-8604-4E04-9F23-99A720B6CD62}"/>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78959DD7-B4AB-4F69-BB5B-9840CF94E3CA}"/>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A7EB0FDD-9AD7-4386-8559-CE3745BCEC8C}"/>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EABA9570-C479-4F46-AD41-88F10E265791}"/>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696970B8-F5CB-412E-8251-9AF0578354D0}"/>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3D00D20E-2B63-4792-A233-43481FD84B2F}"/>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7873ECCA-6F31-4A69-856A-82645EA1C11F}"/>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2821AFFC-1334-4BF1-A96A-FBE5CE0E32B4}"/>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DFA386D3-FCFC-4630-B8F1-3144BCEA5BF3}"/>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53EF3BC0-98DA-4218-B9E8-F47FA1C11F36}"/>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67645674-65CD-4C60-AE13-2D7A5DFAF5C1}"/>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91FC57F3-C93D-4A02-AA2A-37F815736233}"/>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ctr"/>
            <a:r>
              <a:rPr lang="en-US" altLang="ko-KR" sz="3600">
                <a:solidFill>
                  <a:srgbClr val="000099"/>
                </a:solidFill>
                <a:latin typeface="Times New Roman" pitchFamily="18" charset="0"/>
                <a:cs typeface="Times New Roman" pitchFamily="18" charset="0"/>
              </a:rPr>
              <a:t>   Innovative Practices &amp; Quality Initiatives at SIT-N</a:t>
            </a:r>
            <a:endParaRPr lang="ko-KR" altLang="en-US" sz="3600">
              <a:solidFill>
                <a:srgbClr val="000099"/>
              </a:solidFill>
              <a:latin typeface="Times New Roman" pitchFamily="18" charset="0"/>
              <a:cs typeface="Times New Roman" pitchFamily="18" charset="0"/>
            </a:endParaRPr>
          </a:p>
        </p:txBody>
      </p:sp>
      <p:sp>
        <p:nvSpPr>
          <p:cNvPr id="339" name="Rectangle 338"/>
          <p:cNvSpPr/>
          <p:nvPr/>
        </p:nvSpPr>
        <p:spPr>
          <a:xfrm>
            <a:off x="4815840" y="2149902"/>
            <a:ext cx="1280160" cy="128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p:cNvSpPr/>
          <p:nvPr/>
        </p:nvSpPr>
        <p:spPr>
          <a:xfrm>
            <a:off x="6096000" y="2149902"/>
            <a:ext cx="1280160" cy="1282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p:cNvSpPr/>
          <p:nvPr/>
        </p:nvSpPr>
        <p:spPr>
          <a:xfrm>
            <a:off x="4815840" y="3432791"/>
            <a:ext cx="1280160" cy="128288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p:cNvSpPr/>
          <p:nvPr/>
        </p:nvSpPr>
        <p:spPr>
          <a:xfrm>
            <a:off x="6096000" y="3432791"/>
            <a:ext cx="1280160" cy="12828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Pentagon 343"/>
          <p:cNvSpPr/>
          <p:nvPr/>
        </p:nvSpPr>
        <p:spPr>
          <a:xfrm>
            <a:off x="7376160" y="2151266"/>
            <a:ext cx="1692322" cy="1280160"/>
          </a:xfrm>
          <a:prstGeom prst="homePlate">
            <a:avLst>
              <a:gd name="adj" fmla="val 3614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Pentagon 345"/>
          <p:cNvSpPr/>
          <p:nvPr/>
        </p:nvSpPr>
        <p:spPr>
          <a:xfrm rot="10800000">
            <a:off x="3123518" y="3434155"/>
            <a:ext cx="1692322" cy="1280160"/>
          </a:xfrm>
          <a:prstGeom prst="homePlate">
            <a:avLst>
              <a:gd name="adj" fmla="val 361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7" name="Picture 346"/>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a:off x="6096001" y="4715680"/>
            <a:ext cx="1280160" cy="214270"/>
          </a:xfrm>
          <a:prstGeom prst="rect">
            <a:avLst/>
          </a:prstGeom>
        </p:spPr>
      </p:pic>
      <p:pic>
        <p:nvPicPr>
          <p:cNvPr id="348" name="Picture 347"/>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rot="5400000">
            <a:off x="4068626" y="3964371"/>
            <a:ext cx="1280160" cy="214270"/>
          </a:xfrm>
          <a:prstGeom prst="rect">
            <a:avLst/>
          </a:prstGeom>
        </p:spPr>
      </p:pic>
      <p:pic>
        <p:nvPicPr>
          <p:cNvPr id="349" name="Picture 348"/>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rot="16200000">
            <a:off x="6843214" y="2682847"/>
            <a:ext cx="1280160" cy="214270"/>
          </a:xfrm>
          <a:prstGeom prst="rect">
            <a:avLst/>
          </a:prstGeom>
        </p:spPr>
      </p:pic>
      <p:pic>
        <p:nvPicPr>
          <p:cNvPr id="350" name="Picture 349"/>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flipH="1" flipV="1">
            <a:off x="4815839" y="1934268"/>
            <a:ext cx="1280160" cy="214270"/>
          </a:xfrm>
          <a:prstGeom prst="rect">
            <a:avLst/>
          </a:prstGeom>
        </p:spPr>
      </p:pic>
      <p:sp>
        <p:nvSpPr>
          <p:cNvPr id="351" name="TextBox 350"/>
          <p:cNvSpPr txBox="1"/>
          <p:nvPr/>
        </p:nvSpPr>
        <p:spPr>
          <a:xfrm>
            <a:off x="4815838" y="958648"/>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01</a:t>
            </a:r>
          </a:p>
        </p:txBody>
      </p:sp>
      <p:sp>
        <p:nvSpPr>
          <p:cNvPr id="352" name="TextBox 351"/>
          <p:cNvSpPr txBox="1"/>
          <p:nvPr/>
        </p:nvSpPr>
        <p:spPr>
          <a:xfrm>
            <a:off x="7483294" y="2282149"/>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02</a:t>
            </a:r>
          </a:p>
        </p:txBody>
      </p:sp>
      <p:sp>
        <p:nvSpPr>
          <p:cNvPr id="353" name="TextBox 352"/>
          <p:cNvSpPr txBox="1"/>
          <p:nvPr/>
        </p:nvSpPr>
        <p:spPr>
          <a:xfrm>
            <a:off x="6095999" y="4927086"/>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03</a:t>
            </a:r>
          </a:p>
        </p:txBody>
      </p:sp>
      <p:sp>
        <p:nvSpPr>
          <p:cNvPr id="354" name="TextBox 353"/>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sp>
        <p:nvSpPr>
          <p:cNvPr id="355" name="Rectangle 354"/>
          <p:cNvSpPr/>
          <p:nvPr/>
        </p:nvSpPr>
        <p:spPr>
          <a:xfrm>
            <a:off x="6318076" y="990172"/>
            <a:ext cx="3610596" cy="95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IN" b="1">
                <a:solidFill>
                  <a:srgbClr val="FF0000"/>
                </a:solidFill>
                <a:latin typeface="Times New Roman"/>
                <a:ea typeface="Aptos" panose="020B0004020202020204" pitchFamily="34" charset="0"/>
                <a:cs typeface="Times New Roman"/>
              </a:rPr>
              <a:t>P</a:t>
            </a:r>
            <a:r>
              <a:rPr lang="en-IN" sz="1800" b="1">
                <a:solidFill>
                  <a:srgbClr val="FF0000"/>
                </a:solidFill>
                <a:effectLst/>
                <a:latin typeface="Times New Roman"/>
                <a:ea typeface="Aptos" panose="020B0004020202020204" pitchFamily="34" charset="0"/>
                <a:cs typeface="Times New Roman"/>
              </a:rPr>
              <a:t>roblem </a:t>
            </a:r>
            <a:r>
              <a:rPr lang="en-IN" b="1">
                <a:solidFill>
                  <a:srgbClr val="FF0000"/>
                </a:solidFill>
                <a:latin typeface="Times New Roman"/>
                <a:ea typeface="Aptos" panose="020B0004020202020204" pitchFamily="34" charset="0"/>
                <a:cs typeface="Times New Roman"/>
              </a:rPr>
              <a:t>S</a:t>
            </a:r>
            <a:r>
              <a:rPr lang="en-IN" sz="1800" b="1">
                <a:solidFill>
                  <a:srgbClr val="FF0000"/>
                </a:solidFill>
                <a:effectLst/>
                <a:latin typeface="Times New Roman"/>
                <a:ea typeface="Aptos" panose="020B0004020202020204" pitchFamily="34" charset="0"/>
                <a:cs typeface="Times New Roman"/>
              </a:rPr>
              <a:t>tatements</a:t>
            </a:r>
          </a:p>
          <a:p>
            <a:r>
              <a:rPr lang="en-IN" b="1">
                <a:solidFill>
                  <a:srgbClr val="FF0000"/>
                </a:solidFill>
                <a:latin typeface="Times New Roman"/>
                <a:cs typeface="Times New Roman"/>
              </a:rPr>
              <a:t>Aim and Objectives</a:t>
            </a:r>
          </a:p>
          <a:p>
            <a:endParaRPr lang="en-IN" b="1">
              <a:solidFill>
                <a:srgbClr val="FF0000"/>
              </a:solidFill>
              <a:latin typeface="Times New Roman"/>
              <a:cs typeface="Times New Roman"/>
            </a:endParaRPr>
          </a:p>
        </p:txBody>
      </p:sp>
      <p:sp>
        <p:nvSpPr>
          <p:cNvPr id="356" name="Rectangle 355"/>
          <p:cNvSpPr/>
          <p:nvPr/>
        </p:nvSpPr>
        <p:spPr>
          <a:xfrm>
            <a:off x="7788323" y="3758972"/>
            <a:ext cx="3610596" cy="95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lumMod val="65000"/>
                    <a:lumOff val="35000"/>
                  </a:schemeClr>
                </a:solidFill>
                <a:latin typeface="Arial"/>
                <a:cs typeface="Arial"/>
              </a:rPr>
              <a:t>Literature Review</a:t>
            </a:r>
          </a:p>
          <a:p>
            <a:r>
              <a:rPr lang="en-US">
                <a:solidFill>
                  <a:schemeClr val="tx1">
                    <a:lumMod val="65000"/>
                    <a:lumOff val="35000"/>
                  </a:schemeClr>
                </a:solidFill>
                <a:latin typeface="Arial"/>
                <a:cs typeface="Arial"/>
              </a:rPr>
              <a:t>Methodology Overview</a:t>
            </a:r>
            <a:endParaRPr lang="en-US">
              <a:solidFill>
                <a:schemeClr val="tx1">
                  <a:lumMod val="65000"/>
                  <a:lumOff val="35000"/>
                </a:schemeClr>
              </a:solidFill>
              <a:latin typeface="Arial" panose="020B0604020202020204" pitchFamily="34" charset="0"/>
              <a:cs typeface="Arial" panose="020B0604020202020204" pitchFamily="34" charset="0"/>
            </a:endParaRPr>
          </a:p>
          <a:p>
            <a:endParaRPr 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57" name="Rectangle 356"/>
          <p:cNvSpPr/>
          <p:nvPr/>
        </p:nvSpPr>
        <p:spPr>
          <a:xfrm>
            <a:off x="1960267" y="4958610"/>
            <a:ext cx="3610596" cy="95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IN" b="1">
                <a:solidFill>
                  <a:srgbClr val="00B050"/>
                </a:solidFill>
                <a:latin typeface="Times New Roman"/>
                <a:cs typeface="Times New Roman"/>
              </a:rPr>
              <a:t>Dataset Description</a:t>
            </a:r>
          </a:p>
          <a:p>
            <a:pPr algn="r"/>
            <a:r>
              <a:rPr lang="en-IN" b="1">
                <a:solidFill>
                  <a:srgbClr val="00B050"/>
                </a:solidFill>
                <a:latin typeface="Times New Roman"/>
                <a:cs typeface="Times New Roman"/>
              </a:rPr>
              <a:t>Preprocessing and feature Engineering</a:t>
            </a:r>
            <a:endParaRPr lang="en-IN"/>
          </a:p>
        </p:txBody>
      </p:sp>
      <p:sp>
        <p:nvSpPr>
          <p:cNvPr id="358" name="Rectangle 357"/>
          <p:cNvSpPr/>
          <p:nvPr/>
        </p:nvSpPr>
        <p:spPr>
          <a:xfrm>
            <a:off x="832619" y="2041403"/>
            <a:ext cx="3610596" cy="95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IN" b="1">
                <a:solidFill>
                  <a:schemeClr val="accent1"/>
                </a:solidFill>
                <a:latin typeface="Times New Roman"/>
                <a:cs typeface="Times New Roman"/>
              </a:rPr>
              <a:t>Models used</a:t>
            </a:r>
          </a:p>
          <a:p>
            <a:pPr algn="r"/>
            <a:r>
              <a:rPr lang="en-IN" b="1">
                <a:solidFill>
                  <a:schemeClr val="accent1"/>
                </a:solidFill>
                <a:latin typeface="Times New Roman"/>
                <a:cs typeface="Times New Roman"/>
              </a:rPr>
              <a:t>Model Performance</a:t>
            </a:r>
          </a:p>
          <a:p>
            <a:pPr algn="r"/>
            <a:r>
              <a:rPr lang="en-IN" b="1">
                <a:solidFill>
                  <a:schemeClr val="accent1"/>
                </a:solidFill>
                <a:latin typeface="Times New Roman"/>
                <a:cs typeface="Times New Roman"/>
              </a:rPr>
              <a:t>Conclusion</a:t>
            </a:r>
          </a:p>
        </p:txBody>
      </p:sp>
      <p:sp>
        <p:nvSpPr>
          <p:cNvPr id="359" name="Freeform 6"/>
          <p:cNvSpPr>
            <a:spLocks noEditPoints="1"/>
          </p:cNvSpPr>
          <p:nvPr/>
        </p:nvSpPr>
        <p:spPr bwMode="auto">
          <a:xfrm>
            <a:off x="5133215" y="3730542"/>
            <a:ext cx="668338" cy="687387"/>
          </a:xfrm>
          <a:custGeom>
            <a:avLst/>
            <a:gdLst>
              <a:gd name="T0" fmla="*/ 1078 w 3366"/>
              <a:gd name="T1" fmla="*/ 2244 h 3464"/>
              <a:gd name="T2" fmla="*/ 1804 w 3366"/>
              <a:gd name="T3" fmla="*/ 2131 h 3464"/>
              <a:gd name="T4" fmla="*/ 1741 w 3366"/>
              <a:gd name="T5" fmla="*/ 452 h 3464"/>
              <a:gd name="T6" fmla="*/ 1878 w 3366"/>
              <a:gd name="T7" fmla="*/ 927 h 3464"/>
              <a:gd name="T8" fmla="*/ 1741 w 3366"/>
              <a:gd name="T9" fmla="*/ 452 h 3464"/>
              <a:gd name="T10" fmla="*/ 281 w 3366"/>
              <a:gd name="T11" fmla="*/ 3183 h 3464"/>
              <a:gd name="T12" fmla="*/ 2387 w 3366"/>
              <a:gd name="T13" fmla="*/ 1716 h 3464"/>
              <a:gd name="T14" fmla="*/ 2088 w 3366"/>
              <a:gd name="T15" fmla="*/ 2021 h 3464"/>
              <a:gd name="T16" fmla="*/ 1886 w 3366"/>
              <a:gd name="T17" fmla="*/ 2215 h 3464"/>
              <a:gd name="T18" fmla="*/ 2088 w 3366"/>
              <a:gd name="T19" fmla="*/ 2463 h 3464"/>
              <a:gd name="T20" fmla="*/ 580 w 3366"/>
              <a:gd name="T21" fmla="*/ 2604 h 3464"/>
              <a:gd name="T22" fmla="*/ 870 w 3366"/>
              <a:gd name="T23" fmla="*/ 2463 h 3464"/>
              <a:gd name="T24" fmla="*/ 580 w 3366"/>
              <a:gd name="T25" fmla="*/ 2021 h 3464"/>
              <a:gd name="T26" fmla="*/ 1110 w 3366"/>
              <a:gd name="T27" fmla="*/ 1880 h 3464"/>
              <a:gd name="T28" fmla="*/ 1366 w 3366"/>
              <a:gd name="T29" fmla="*/ 1438 h 3464"/>
              <a:gd name="T30" fmla="*/ 580 w 3366"/>
              <a:gd name="T31" fmla="*/ 1296 h 3464"/>
              <a:gd name="T32" fmla="*/ 1666 w 3366"/>
              <a:gd name="T33" fmla="*/ 1138 h 3464"/>
              <a:gd name="T34" fmla="*/ 1532 w 3366"/>
              <a:gd name="T35" fmla="*/ 281 h 3464"/>
              <a:gd name="T36" fmla="*/ 0 w 3366"/>
              <a:gd name="T37" fmla="*/ 0 h 3464"/>
              <a:gd name="T38" fmla="*/ 2241 w 3366"/>
              <a:gd name="T39" fmla="*/ 565 h 3464"/>
              <a:gd name="T40" fmla="*/ 2661 w 3366"/>
              <a:gd name="T41" fmla="*/ 150 h 3464"/>
              <a:gd name="T42" fmla="*/ 2712 w 3366"/>
              <a:gd name="T43" fmla="*/ 117 h 3464"/>
              <a:gd name="T44" fmla="*/ 2765 w 3366"/>
              <a:gd name="T45" fmla="*/ 97 h 3464"/>
              <a:gd name="T46" fmla="*/ 2816 w 3366"/>
              <a:gd name="T47" fmla="*/ 90 h 3464"/>
              <a:gd name="T48" fmla="*/ 2863 w 3366"/>
              <a:gd name="T49" fmla="*/ 100 h 3464"/>
              <a:gd name="T50" fmla="*/ 2900 w 3366"/>
              <a:gd name="T51" fmla="*/ 125 h 3464"/>
              <a:gd name="T52" fmla="*/ 3347 w 3366"/>
              <a:gd name="T53" fmla="*/ 578 h 3464"/>
              <a:gd name="T54" fmla="*/ 3364 w 3366"/>
              <a:gd name="T55" fmla="*/ 626 h 3464"/>
              <a:gd name="T56" fmla="*/ 3363 w 3366"/>
              <a:gd name="T57" fmla="*/ 680 h 3464"/>
              <a:gd name="T58" fmla="*/ 3344 w 3366"/>
              <a:gd name="T59" fmla="*/ 739 h 3464"/>
              <a:gd name="T60" fmla="*/ 3310 w 3366"/>
              <a:gd name="T61" fmla="*/ 796 h 3464"/>
              <a:gd name="T62" fmla="*/ 2668 w 3366"/>
              <a:gd name="T63" fmla="*/ 1437 h 3464"/>
              <a:gd name="T64" fmla="*/ 0 w 3366"/>
              <a:gd name="T65" fmla="*/ 3464 h 3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6" h="3464">
                <a:moveTo>
                  <a:pt x="1323" y="1647"/>
                </a:moveTo>
                <a:lnTo>
                  <a:pt x="1078" y="2244"/>
                </a:lnTo>
                <a:lnTo>
                  <a:pt x="1207" y="2372"/>
                </a:lnTo>
                <a:lnTo>
                  <a:pt x="1804" y="2131"/>
                </a:lnTo>
                <a:lnTo>
                  <a:pt x="1323" y="1647"/>
                </a:lnTo>
                <a:close/>
                <a:moveTo>
                  <a:pt x="1741" y="452"/>
                </a:moveTo>
                <a:lnTo>
                  <a:pt x="1741" y="927"/>
                </a:lnTo>
                <a:lnTo>
                  <a:pt x="1878" y="927"/>
                </a:lnTo>
                <a:lnTo>
                  <a:pt x="2041" y="763"/>
                </a:lnTo>
                <a:lnTo>
                  <a:pt x="1741" y="452"/>
                </a:lnTo>
                <a:close/>
                <a:moveTo>
                  <a:pt x="281" y="281"/>
                </a:moveTo>
                <a:lnTo>
                  <a:pt x="281" y="3183"/>
                </a:lnTo>
                <a:lnTo>
                  <a:pt x="2387" y="3183"/>
                </a:lnTo>
                <a:lnTo>
                  <a:pt x="2387" y="1716"/>
                </a:lnTo>
                <a:lnTo>
                  <a:pt x="2088" y="2014"/>
                </a:lnTo>
                <a:lnTo>
                  <a:pt x="2088" y="2021"/>
                </a:lnTo>
                <a:lnTo>
                  <a:pt x="2082" y="2021"/>
                </a:lnTo>
                <a:lnTo>
                  <a:pt x="1886" y="2215"/>
                </a:lnTo>
                <a:lnTo>
                  <a:pt x="1275" y="2463"/>
                </a:lnTo>
                <a:lnTo>
                  <a:pt x="2088" y="2463"/>
                </a:lnTo>
                <a:lnTo>
                  <a:pt x="2088" y="2604"/>
                </a:lnTo>
                <a:lnTo>
                  <a:pt x="580" y="2604"/>
                </a:lnTo>
                <a:lnTo>
                  <a:pt x="580" y="2463"/>
                </a:lnTo>
                <a:lnTo>
                  <a:pt x="870" y="2463"/>
                </a:lnTo>
                <a:lnTo>
                  <a:pt x="1052" y="2021"/>
                </a:lnTo>
                <a:lnTo>
                  <a:pt x="580" y="2021"/>
                </a:lnTo>
                <a:lnTo>
                  <a:pt x="580" y="1880"/>
                </a:lnTo>
                <a:lnTo>
                  <a:pt x="1110" y="1880"/>
                </a:lnTo>
                <a:lnTo>
                  <a:pt x="1238" y="1564"/>
                </a:lnTo>
                <a:lnTo>
                  <a:pt x="1366" y="1438"/>
                </a:lnTo>
                <a:lnTo>
                  <a:pt x="580" y="1438"/>
                </a:lnTo>
                <a:lnTo>
                  <a:pt x="580" y="1296"/>
                </a:lnTo>
                <a:lnTo>
                  <a:pt x="1506" y="1296"/>
                </a:lnTo>
                <a:lnTo>
                  <a:pt x="1666" y="1138"/>
                </a:lnTo>
                <a:lnTo>
                  <a:pt x="1532" y="1138"/>
                </a:lnTo>
                <a:lnTo>
                  <a:pt x="1532" y="281"/>
                </a:lnTo>
                <a:lnTo>
                  <a:pt x="281" y="281"/>
                </a:lnTo>
                <a:close/>
                <a:moveTo>
                  <a:pt x="0" y="0"/>
                </a:moveTo>
                <a:lnTo>
                  <a:pt x="1696" y="0"/>
                </a:lnTo>
                <a:lnTo>
                  <a:pt x="2241" y="565"/>
                </a:lnTo>
                <a:lnTo>
                  <a:pt x="2637" y="171"/>
                </a:lnTo>
                <a:lnTo>
                  <a:pt x="2661" y="150"/>
                </a:lnTo>
                <a:lnTo>
                  <a:pt x="2686" y="131"/>
                </a:lnTo>
                <a:lnTo>
                  <a:pt x="2712" y="117"/>
                </a:lnTo>
                <a:lnTo>
                  <a:pt x="2739" y="104"/>
                </a:lnTo>
                <a:lnTo>
                  <a:pt x="2765" y="97"/>
                </a:lnTo>
                <a:lnTo>
                  <a:pt x="2791" y="91"/>
                </a:lnTo>
                <a:lnTo>
                  <a:pt x="2816" y="90"/>
                </a:lnTo>
                <a:lnTo>
                  <a:pt x="2840" y="93"/>
                </a:lnTo>
                <a:lnTo>
                  <a:pt x="2863" y="100"/>
                </a:lnTo>
                <a:lnTo>
                  <a:pt x="2882" y="110"/>
                </a:lnTo>
                <a:lnTo>
                  <a:pt x="2900" y="125"/>
                </a:lnTo>
                <a:lnTo>
                  <a:pt x="3332" y="558"/>
                </a:lnTo>
                <a:lnTo>
                  <a:pt x="3347" y="578"/>
                </a:lnTo>
                <a:lnTo>
                  <a:pt x="3358" y="600"/>
                </a:lnTo>
                <a:lnTo>
                  <a:pt x="3364" y="626"/>
                </a:lnTo>
                <a:lnTo>
                  <a:pt x="3366" y="652"/>
                </a:lnTo>
                <a:lnTo>
                  <a:pt x="3363" y="680"/>
                </a:lnTo>
                <a:lnTo>
                  <a:pt x="3356" y="710"/>
                </a:lnTo>
                <a:lnTo>
                  <a:pt x="3344" y="739"/>
                </a:lnTo>
                <a:lnTo>
                  <a:pt x="3329" y="767"/>
                </a:lnTo>
                <a:lnTo>
                  <a:pt x="3310" y="796"/>
                </a:lnTo>
                <a:lnTo>
                  <a:pt x="3286" y="822"/>
                </a:lnTo>
                <a:lnTo>
                  <a:pt x="2668" y="1437"/>
                </a:lnTo>
                <a:lnTo>
                  <a:pt x="2668" y="3464"/>
                </a:lnTo>
                <a:lnTo>
                  <a:pt x="0" y="3464"/>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11"/>
          <p:cNvSpPr>
            <a:spLocks noEditPoints="1"/>
          </p:cNvSpPr>
          <p:nvPr/>
        </p:nvSpPr>
        <p:spPr bwMode="auto">
          <a:xfrm>
            <a:off x="5130834" y="2538361"/>
            <a:ext cx="673100" cy="503238"/>
          </a:xfrm>
          <a:custGeom>
            <a:avLst/>
            <a:gdLst>
              <a:gd name="T0" fmla="*/ 2212 w 3390"/>
              <a:gd name="T1" fmla="*/ 1401 h 2540"/>
              <a:gd name="T2" fmla="*/ 2082 w 3390"/>
              <a:gd name="T3" fmla="*/ 1890 h 2540"/>
              <a:gd name="T4" fmla="*/ 2394 w 3390"/>
              <a:gd name="T5" fmla="*/ 2275 h 2540"/>
              <a:gd name="T6" fmla="*/ 2900 w 3390"/>
              <a:gd name="T7" fmla="*/ 2249 h 2540"/>
              <a:gd name="T8" fmla="*/ 3170 w 3390"/>
              <a:gd name="T9" fmla="*/ 1832 h 2540"/>
              <a:gd name="T10" fmla="*/ 2991 w 3390"/>
              <a:gd name="T11" fmla="*/ 1361 h 2540"/>
              <a:gd name="T12" fmla="*/ 707 w 3390"/>
              <a:gd name="T13" fmla="*/ 1223 h 2540"/>
              <a:gd name="T14" fmla="*/ 290 w 3390"/>
              <a:gd name="T15" fmla="*/ 1493 h 2540"/>
              <a:gd name="T16" fmla="*/ 264 w 3390"/>
              <a:gd name="T17" fmla="*/ 1999 h 2540"/>
              <a:gd name="T18" fmla="*/ 649 w 3390"/>
              <a:gd name="T19" fmla="*/ 2312 h 2540"/>
              <a:gd name="T20" fmla="*/ 1137 w 3390"/>
              <a:gd name="T21" fmla="*/ 2182 h 2540"/>
              <a:gd name="T22" fmla="*/ 1316 w 3390"/>
              <a:gd name="T23" fmla="*/ 1712 h 2540"/>
              <a:gd name="T24" fmla="*/ 1046 w 3390"/>
              <a:gd name="T25" fmla="*/ 1295 h 2540"/>
              <a:gd name="T26" fmla="*/ 1556 w 3390"/>
              <a:gd name="T27" fmla="*/ 896 h 2540"/>
              <a:gd name="T28" fmla="*/ 1337 w 3390"/>
              <a:gd name="T29" fmla="*/ 1029 h 2540"/>
              <a:gd name="T30" fmla="*/ 1556 w 3390"/>
              <a:gd name="T31" fmla="*/ 1160 h 2540"/>
              <a:gd name="T32" fmla="*/ 1947 w 3390"/>
              <a:gd name="T33" fmla="*/ 1130 h 2540"/>
              <a:gd name="T34" fmla="*/ 2024 w 3390"/>
              <a:gd name="T35" fmla="*/ 973 h 2540"/>
              <a:gd name="T36" fmla="*/ 1695 w 3390"/>
              <a:gd name="T37" fmla="*/ 886 h 2540"/>
              <a:gd name="T38" fmla="*/ 1950 w 3390"/>
              <a:gd name="T39" fmla="*/ 406 h 2540"/>
              <a:gd name="T40" fmla="*/ 2007 w 3390"/>
              <a:gd name="T41" fmla="*/ 460 h 2540"/>
              <a:gd name="T42" fmla="*/ 2283 w 3390"/>
              <a:gd name="T43" fmla="*/ 342 h 2540"/>
              <a:gd name="T44" fmla="*/ 2422 w 3390"/>
              <a:gd name="T45" fmla="*/ 372 h 2540"/>
              <a:gd name="T46" fmla="*/ 2439 w 3390"/>
              <a:gd name="T47" fmla="*/ 294 h 2540"/>
              <a:gd name="T48" fmla="*/ 2260 w 3390"/>
              <a:gd name="T49" fmla="*/ 260 h 2540"/>
              <a:gd name="T50" fmla="*/ 954 w 3390"/>
              <a:gd name="T51" fmla="*/ 292 h 2540"/>
              <a:gd name="T52" fmla="*/ 955 w 3390"/>
              <a:gd name="T53" fmla="*/ 371 h 2540"/>
              <a:gd name="T54" fmla="*/ 1078 w 3390"/>
              <a:gd name="T55" fmla="*/ 346 h 2540"/>
              <a:gd name="T56" fmla="*/ 1326 w 3390"/>
              <a:gd name="T57" fmla="*/ 400 h 2540"/>
              <a:gd name="T58" fmla="*/ 1445 w 3390"/>
              <a:gd name="T59" fmla="*/ 441 h 2540"/>
              <a:gd name="T60" fmla="*/ 1225 w 3390"/>
              <a:gd name="T61" fmla="*/ 268 h 2540"/>
              <a:gd name="T62" fmla="*/ 1449 w 3390"/>
              <a:gd name="T63" fmla="*/ 92 h 2540"/>
              <a:gd name="T64" fmla="*/ 1505 w 3390"/>
              <a:gd name="T65" fmla="*/ 324 h 2540"/>
              <a:gd name="T66" fmla="*/ 1529 w 3390"/>
              <a:gd name="T67" fmla="*/ 705 h 2540"/>
              <a:gd name="T68" fmla="*/ 1626 w 3390"/>
              <a:gd name="T69" fmla="*/ 626 h 2540"/>
              <a:gd name="T70" fmla="*/ 1745 w 3390"/>
              <a:gd name="T71" fmla="*/ 610 h 2540"/>
              <a:gd name="T72" fmla="*/ 1828 w 3390"/>
              <a:gd name="T73" fmla="*/ 699 h 2540"/>
              <a:gd name="T74" fmla="*/ 1879 w 3390"/>
              <a:gd name="T75" fmla="*/ 406 h 2540"/>
              <a:gd name="T76" fmla="*/ 1904 w 3390"/>
              <a:gd name="T77" fmla="*/ 153 h 2540"/>
              <a:gd name="T78" fmla="*/ 2166 w 3390"/>
              <a:gd name="T79" fmla="*/ 1 h 2540"/>
              <a:gd name="T80" fmla="*/ 2396 w 3390"/>
              <a:gd name="T81" fmla="*/ 155 h 2540"/>
              <a:gd name="T82" fmla="*/ 2582 w 3390"/>
              <a:gd name="T83" fmla="*/ 410 h 2540"/>
              <a:gd name="T84" fmla="*/ 2844 w 3390"/>
              <a:gd name="T85" fmla="*/ 783 h 2540"/>
              <a:gd name="T86" fmla="*/ 3126 w 3390"/>
              <a:gd name="T87" fmla="*/ 1187 h 2540"/>
              <a:gd name="T88" fmla="*/ 3292 w 3390"/>
              <a:gd name="T89" fmla="*/ 1426 h 2540"/>
              <a:gd name="T90" fmla="*/ 3390 w 3390"/>
              <a:gd name="T91" fmla="*/ 1772 h 2540"/>
              <a:gd name="T92" fmla="*/ 3166 w 3390"/>
              <a:gd name="T93" fmla="*/ 2314 h 2540"/>
              <a:gd name="T94" fmla="*/ 2624 w 3390"/>
              <a:gd name="T95" fmla="*/ 2540 h 2540"/>
              <a:gd name="T96" fmla="*/ 2082 w 3390"/>
              <a:gd name="T97" fmla="*/ 2314 h 2540"/>
              <a:gd name="T98" fmla="*/ 1859 w 3390"/>
              <a:gd name="T99" fmla="*/ 1772 h 2540"/>
              <a:gd name="T100" fmla="*/ 1805 w 3390"/>
              <a:gd name="T101" fmla="*/ 1469 h 2540"/>
              <a:gd name="T102" fmla="*/ 1547 w 3390"/>
              <a:gd name="T103" fmla="*/ 1507 h 2540"/>
              <a:gd name="T104" fmla="*/ 1468 w 3390"/>
              <a:gd name="T105" fmla="*/ 2101 h 2540"/>
              <a:gd name="T106" fmla="*/ 1039 w 3390"/>
              <a:gd name="T107" fmla="*/ 2491 h 2540"/>
              <a:gd name="T108" fmla="*/ 442 w 3390"/>
              <a:gd name="T109" fmla="*/ 2466 h 2540"/>
              <a:gd name="T110" fmla="*/ 48 w 3390"/>
              <a:gd name="T111" fmla="*/ 2039 h 2540"/>
              <a:gd name="T112" fmla="*/ 34 w 3390"/>
              <a:gd name="T113" fmla="*/ 1579 h 2540"/>
              <a:gd name="T114" fmla="*/ 170 w 3390"/>
              <a:gd name="T115" fmla="*/ 1318 h 2540"/>
              <a:gd name="T116" fmla="*/ 413 w 3390"/>
              <a:gd name="T117" fmla="*/ 972 h 2540"/>
              <a:gd name="T118" fmla="*/ 703 w 3390"/>
              <a:gd name="T119" fmla="*/ 558 h 2540"/>
              <a:gd name="T120" fmla="*/ 888 w 3390"/>
              <a:gd name="T121" fmla="*/ 294 h 2540"/>
              <a:gd name="T122" fmla="*/ 1124 w 3390"/>
              <a:gd name="T123" fmla="*/ 34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90" h="2540">
                <a:moveTo>
                  <a:pt x="2622" y="1219"/>
                </a:moveTo>
                <a:lnTo>
                  <a:pt x="2561" y="1223"/>
                </a:lnTo>
                <a:lnTo>
                  <a:pt x="2503" y="1232"/>
                </a:lnTo>
                <a:lnTo>
                  <a:pt x="2447" y="1248"/>
                </a:lnTo>
                <a:lnTo>
                  <a:pt x="2394" y="1269"/>
                </a:lnTo>
                <a:lnTo>
                  <a:pt x="2343" y="1295"/>
                </a:lnTo>
                <a:lnTo>
                  <a:pt x="2296" y="1326"/>
                </a:lnTo>
                <a:lnTo>
                  <a:pt x="2252" y="1361"/>
                </a:lnTo>
                <a:lnTo>
                  <a:pt x="2212" y="1401"/>
                </a:lnTo>
                <a:lnTo>
                  <a:pt x="2176" y="1446"/>
                </a:lnTo>
                <a:lnTo>
                  <a:pt x="2144" y="1493"/>
                </a:lnTo>
                <a:lnTo>
                  <a:pt x="2118" y="1544"/>
                </a:lnTo>
                <a:lnTo>
                  <a:pt x="2097" y="1597"/>
                </a:lnTo>
                <a:lnTo>
                  <a:pt x="2082" y="1653"/>
                </a:lnTo>
                <a:lnTo>
                  <a:pt x="2073" y="1712"/>
                </a:lnTo>
                <a:lnTo>
                  <a:pt x="2070" y="1772"/>
                </a:lnTo>
                <a:lnTo>
                  <a:pt x="2073" y="1832"/>
                </a:lnTo>
                <a:lnTo>
                  <a:pt x="2082" y="1890"/>
                </a:lnTo>
                <a:lnTo>
                  <a:pt x="2097" y="1947"/>
                </a:lnTo>
                <a:lnTo>
                  <a:pt x="2118" y="1999"/>
                </a:lnTo>
                <a:lnTo>
                  <a:pt x="2144" y="2051"/>
                </a:lnTo>
                <a:lnTo>
                  <a:pt x="2176" y="2098"/>
                </a:lnTo>
                <a:lnTo>
                  <a:pt x="2212" y="2142"/>
                </a:lnTo>
                <a:lnTo>
                  <a:pt x="2252" y="2182"/>
                </a:lnTo>
                <a:lnTo>
                  <a:pt x="2296" y="2218"/>
                </a:lnTo>
                <a:lnTo>
                  <a:pt x="2343" y="2249"/>
                </a:lnTo>
                <a:lnTo>
                  <a:pt x="2394" y="2275"/>
                </a:lnTo>
                <a:lnTo>
                  <a:pt x="2447" y="2296"/>
                </a:lnTo>
                <a:lnTo>
                  <a:pt x="2503" y="2312"/>
                </a:lnTo>
                <a:lnTo>
                  <a:pt x="2561" y="2322"/>
                </a:lnTo>
                <a:lnTo>
                  <a:pt x="2622" y="2325"/>
                </a:lnTo>
                <a:lnTo>
                  <a:pt x="2682" y="2322"/>
                </a:lnTo>
                <a:lnTo>
                  <a:pt x="2740" y="2312"/>
                </a:lnTo>
                <a:lnTo>
                  <a:pt x="2795" y="2296"/>
                </a:lnTo>
                <a:lnTo>
                  <a:pt x="2849" y="2275"/>
                </a:lnTo>
                <a:lnTo>
                  <a:pt x="2900" y="2249"/>
                </a:lnTo>
                <a:lnTo>
                  <a:pt x="2947" y="2218"/>
                </a:lnTo>
                <a:lnTo>
                  <a:pt x="2991" y="2182"/>
                </a:lnTo>
                <a:lnTo>
                  <a:pt x="3031" y="2142"/>
                </a:lnTo>
                <a:lnTo>
                  <a:pt x="3067" y="2098"/>
                </a:lnTo>
                <a:lnTo>
                  <a:pt x="3098" y="2051"/>
                </a:lnTo>
                <a:lnTo>
                  <a:pt x="3125" y="1999"/>
                </a:lnTo>
                <a:lnTo>
                  <a:pt x="3146" y="1947"/>
                </a:lnTo>
                <a:lnTo>
                  <a:pt x="3161" y="1890"/>
                </a:lnTo>
                <a:lnTo>
                  <a:pt x="3170" y="1832"/>
                </a:lnTo>
                <a:lnTo>
                  <a:pt x="3173" y="1772"/>
                </a:lnTo>
                <a:lnTo>
                  <a:pt x="3170" y="1712"/>
                </a:lnTo>
                <a:lnTo>
                  <a:pt x="3161" y="1653"/>
                </a:lnTo>
                <a:lnTo>
                  <a:pt x="3146" y="1597"/>
                </a:lnTo>
                <a:lnTo>
                  <a:pt x="3125" y="1544"/>
                </a:lnTo>
                <a:lnTo>
                  <a:pt x="3098" y="1493"/>
                </a:lnTo>
                <a:lnTo>
                  <a:pt x="3067" y="1446"/>
                </a:lnTo>
                <a:lnTo>
                  <a:pt x="3031" y="1401"/>
                </a:lnTo>
                <a:lnTo>
                  <a:pt x="2991" y="1361"/>
                </a:lnTo>
                <a:lnTo>
                  <a:pt x="2947" y="1326"/>
                </a:lnTo>
                <a:lnTo>
                  <a:pt x="2900" y="1295"/>
                </a:lnTo>
                <a:lnTo>
                  <a:pt x="2849" y="1269"/>
                </a:lnTo>
                <a:lnTo>
                  <a:pt x="2795" y="1248"/>
                </a:lnTo>
                <a:lnTo>
                  <a:pt x="2740" y="1232"/>
                </a:lnTo>
                <a:lnTo>
                  <a:pt x="2682" y="1223"/>
                </a:lnTo>
                <a:lnTo>
                  <a:pt x="2622" y="1219"/>
                </a:lnTo>
                <a:close/>
                <a:moveTo>
                  <a:pt x="767" y="1219"/>
                </a:moveTo>
                <a:lnTo>
                  <a:pt x="707" y="1223"/>
                </a:lnTo>
                <a:lnTo>
                  <a:pt x="649" y="1232"/>
                </a:lnTo>
                <a:lnTo>
                  <a:pt x="593" y="1248"/>
                </a:lnTo>
                <a:lnTo>
                  <a:pt x="540" y="1269"/>
                </a:lnTo>
                <a:lnTo>
                  <a:pt x="489" y="1295"/>
                </a:lnTo>
                <a:lnTo>
                  <a:pt x="441" y="1326"/>
                </a:lnTo>
                <a:lnTo>
                  <a:pt x="398" y="1361"/>
                </a:lnTo>
                <a:lnTo>
                  <a:pt x="358" y="1401"/>
                </a:lnTo>
                <a:lnTo>
                  <a:pt x="322" y="1446"/>
                </a:lnTo>
                <a:lnTo>
                  <a:pt x="290" y="1493"/>
                </a:lnTo>
                <a:lnTo>
                  <a:pt x="264" y="1544"/>
                </a:lnTo>
                <a:lnTo>
                  <a:pt x="243" y="1597"/>
                </a:lnTo>
                <a:lnTo>
                  <a:pt x="228" y="1653"/>
                </a:lnTo>
                <a:lnTo>
                  <a:pt x="219" y="1712"/>
                </a:lnTo>
                <a:lnTo>
                  <a:pt x="216" y="1772"/>
                </a:lnTo>
                <a:lnTo>
                  <a:pt x="219" y="1832"/>
                </a:lnTo>
                <a:lnTo>
                  <a:pt x="228" y="1890"/>
                </a:lnTo>
                <a:lnTo>
                  <a:pt x="243" y="1947"/>
                </a:lnTo>
                <a:lnTo>
                  <a:pt x="264" y="1999"/>
                </a:lnTo>
                <a:lnTo>
                  <a:pt x="290" y="2051"/>
                </a:lnTo>
                <a:lnTo>
                  <a:pt x="322" y="2098"/>
                </a:lnTo>
                <a:lnTo>
                  <a:pt x="358" y="2142"/>
                </a:lnTo>
                <a:lnTo>
                  <a:pt x="398" y="2182"/>
                </a:lnTo>
                <a:lnTo>
                  <a:pt x="441" y="2218"/>
                </a:lnTo>
                <a:lnTo>
                  <a:pt x="489" y="2249"/>
                </a:lnTo>
                <a:lnTo>
                  <a:pt x="540" y="2275"/>
                </a:lnTo>
                <a:lnTo>
                  <a:pt x="593" y="2296"/>
                </a:lnTo>
                <a:lnTo>
                  <a:pt x="649" y="2312"/>
                </a:lnTo>
                <a:lnTo>
                  <a:pt x="707" y="2322"/>
                </a:lnTo>
                <a:lnTo>
                  <a:pt x="767" y="2325"/>
                </a:lnTo>
                <a:lnTo>
                  <a:pt x="828" y="2322"/>
                </a:lnTo>
                <a:lnTo>
                  <a:pt x="886" y="2312"/>
                </a:lnTo>
                <a:lnTo>
                  <a:pt x="942" y="2296"/>
                </a:lnTo>
                <a:lnTo>
                  <a:pt x="995" y="2275"/>
                </a:lnTo>
                <a:lnTo>
                  <a:pt x="1046" y="2249"/>
                </a:lnTo>
                <a:lnTo>
                  <a:pt x="1093" y="2218"/>
                </a:lnTo>
                <a:lnTo>
                  <a:pt x="1137" y="2182"/>
                </a:lnTo>
                <a:lnTo>
                  <a:pt x="1177" y="2142"/>
                </a:lnTo>
                <a:lnTo>
                  <a:pt x="1213" y="2098"/>
                </a:lnTo>
                <a:lnTo>
                  <a:pt x="1245" y="2051"/>
                </a:lnTo>
                <a:lnTo>
                  <a:pt x="1271" y="1999"/>
                </a:lnTo>
                <a:lnTo>
                  <a:pt x="1292" y="1947"/>
                </a:lnTo>
                <a:lnTo>
                  <a:pt x="1307" y="1890"/>
                </a:lnTo>
                <a:lnTo>
                  <a:pt x="1316" y="1832"/>
                </a:lnTo>
                <a:lnTo>
                  <a:pt x="1319" y="1772"/>
                </a:lnTo>
                <a:lnTo>
                  <a:pt x="1316" y="1712"/>
                </a:lnTo>
                <a:lnTo>
                  <a:pt x="1307" y="1653"/>
                </a:lnTo>
                <a:lnTo>
                  <a:pt x="1292" y="1597"/>
                </a:lnTo>
                <a:lnTo>
                  <a:pt x="1271" y="1544"/>
                </a:lnTo>
                <a:lnTo>
                  <a:pt x="1245" y="1493"/>
                </a:lnTo>
                <a:lnTo>
                  <a:pt x="1213" y="1446"/>
                </a:lnTo>
                <a:lnTo>
                  <a:pt x="1177" y="1401"/>
                </a:lnTo>
                <a:lnTo>
                  <a:pt x="1137" y="1361"/>
                </a:lnTo>
                <a:lnTo>
                  <a:pt x="1093" y="1326"/>
                </a:lnTo>
                <a:lnTo>
                  <a:pt x="1046" y="1295"/>
                </a:lnTo>
                <a:lnTo>
                  <a:pt x="995" y="1269"/>
                </a:lnTo>
                <a:lnTo>
                  <a:pt x="942" y="1248"/>
                </a:lnTo>
                <a:lnTo>
                  <a:pt x="886" y="1232"/>
                </a:lnTo>
                <a:lnTo>
                  <a:pt x="828" y="1223"/>
                </a:lnTo>
                <a:lnTo>
                  <a:pt x="767" y="1219"/>
                </a:lnTo>
                <a:close/>
                <a:moveTo>
                  <a:pt x="1695" y="886"/>
                </a:moveTo>
                <a:lnTo>
                  <a:pt x="1647" y="887"/>
                </a:lnTo>
                <a:lnTo>
                  <a:pt x="1599" y="891"/>
                </a:lnTo>
                <a:lnTo>
                  <a:pt x="1556" y="896"/>
                </a:lnTo>
                <a:lnTo>
                  <a:pt x="1514" y="905"/>
                </a:lnTo>
                <a:lnTo>
                  <a:pt x="1476" y="915"/>
                </a:lnTo>
                <a:lnTo>
                  <a:pt x="1442" y="927"/>
                </a:lnTo>
                <a:lnTo>
                  <a:pt x="1412" y="941"/>
                </a:lnTo>
                <a:lnTo>
                  <a:pt x="1387" y="956"/>
                </a:lnTo>
                <a:lnTo>
                  <a:pt x="1366" y="973"/>
                </a:lnTo>
                <a:lnTo>
                  <a:pt x="1350" y="991"/>
                </a:lnTo>
                <a:lnTo>
                  <a:pt x="1340" y="1009"/>
                </a:lnTo>
                <a:lnTo>
                  <a:pt x="1337" y="1029"/>
                </a:lnTo>
                <a:lnTo>
                  <a:pt x="1340" y="1048"/>
                </a:lnTo>
                <a:lnTo>
                  <a:pt x="1350" y="1067"/>
                </a:lnTo>
                <a:lnTo>
                  <a:pt x="1366" y="1085"/>
                </a:lnTo>
                <a:lnTo>
                  <a:pt x="1387" y="1100"/>
                </a:lnTo>
                <a:lnTo>
                  <a:pt x="1412" y="1116"/>
                </a:lnTo>
                <a:lnTo>
                  <a:pt x="1442" y="1130"/>
                </a:lnTo>
                <a:lnTo>
                  <a:pt x="1476" y="1143"/>
                </a:lnTo>
                <a:lnTo>
                  <a:pt x="1514" y="1152"/>
                </a:lnTo>
                <a:lnTo>
                  <a:pt x="1556" y="1160"/>
                </a:lnTo>
                <a:lnTo>
                  <a:pt x="1599" y="1167"/>
                </a:lnTo>
                <a:lnTo>
                  <a:pt x="1647" y="1171"/>
                </a:lnTo>
                <a:lnTo>
                  <a:pt x="1695" y="1172"/>
                </a:lnTo>
                <a:lnTo>
                  <a:pt x="1743" y="1171"/>
                </a:lnTo>
                <a:lnTo>
                  <a:pt x="1790" y="1167"/>
                </a:lnTo>
                <a:lnTo>
                  <a:pt x="1834" y="1160"/>
                </a:lnTo>
                <a:lnTo>
                  <a:pt x="1875" y="1152"/>
                </a:lnTo>
                <a:lnTo>
                  <a:pt x="1913" y="1143"/>
                </a:lnTo>
                <a:lnTo>
                  <a:pt x="1947" y="1130"/>
                </a:lnTo>
                <a:lnTo>
                  <a:pt x="1978" y="1116"/>
                </a:lnTo>
                <a:lnTo>
                  <a:pt x="2003" y="1100"/>
                </a:lnTo>
                <a:lnTo>
                  <a:pt x="2024" y="1085"/>
                </a:lnTo>
                <a:lnTo>
                  <a:pt x="2039" y="1067"/>
                </a:lnTo>
                <a:lnTo>
                  <a:pt x="2048" y="1048"/>
                </a:lnTo>
                <a:lnTo>
                  <a:pt x="2052" y="1029"/>
                </a:lnTo>
                <a:lnTo>
                  <a:pt x="2048" y="1009"/>
                </a:lnTo>
                <a:lnTo>
                  <a:pt x="2039" y="991"/>
                </a:lnTo>
                <a:lnTo>
                  <a:pt x="2024" y="973"/>
                </a:lnTo>
                <a:lnTo>
                  <a:pt x="2003" y="956"/>
                </a:lnTo>
                <a:lnTo>
                  <a:pt x="1978" y="941"/>
                </a:lnTo>
                <a:lnTo>
                  <a:pt x="1947" y="927"/>
                </a:lnTo>
                <a:lnTo>
                  <a:pt x="1913" y="915"/>
                </a:lnTo>
                <a:lnTo>
                  <a:pt x="1875" y="905"/>
                </a:lnTo>
                <a:lnTo>
                  <a:pt x="1834" y="896"/>
                </a:lnTo>
                <a:lnTo>
                  <a:pt x="1790" y="891"/>
                </a:lnTo>
                <a:lnTo>
                  <a:pt x="1743" y="887"/>
                </a:lnTo>
                <a:lnTo>
                  <a:pt x="1695" y="886"/>
                </a:lnTo>
                <a:close/>
                <a:moveTo>
                  <a:pt x="2260" y="260"/>
                </a:moveTo>
                <a:lnTo>
                  <a:pt x="2211" y="261"/>
                </a:lnTo>
                <a:lnTo>
                  <a:pt x="2164" y="268"/>
                </a:lnTo>
                <a:lnTo>
                  <a:pt x="2121" y="278"/>
                </a:lnTo>
                <a:lnTo>
                  <a:pt x="2080" y="294"/>
                </a:lnTo>
                <a:lnTo>
                  <a:pt x="2043" y="315"/>
                </a:lnTo>
                <a:lnTo>
                  <a:pt x="2008" y="340"/>
                </a:lnTo>
                <a:lnTo>
                  <a:pt x="1977" y="371"/>
                </a:lnTo>
                <a:lnTo>
                  <a:pt x="1950" y="406"/>
                </a:lnTo>
                <a:lnTo>
                  <a:pt x="1944" y="417"/>
                </a:lnTo>
                <a:lnTo>
                  <a:pt x="1943" y="429"/>
                </a:lnTo>
                <a:lnTo>
                  <a:pt x="1945" y="441"/>
                </a:lnTo>
                <a:lnTo>
                  <a:pt x="1951" y="452"/>
                </a:lnTo>
                <a:lnTo>
                  <a:pt x="1960" y="461"/>
                </a:lnTo>
                <a:lnTo>
                  <a:pt x="1972" y="467"/>
                </a:lnTo>
                <a:lnTo>
                  <a:pt x="1983" y="469"/>
                </a:lnTo>
                <a:lnTo>
                  <a:pt x="1996" y="467"/>
                </a:lnTo>
                <a:lnTo>
                  <a:pt x="2007" y="460"/>
                </a:lnTo>
                <a:lnTo>
                  <a:pt x="2016" y="451"/>
                </a:lnTo>
                <a:lnTo>
                  <a:pt x="2040" y="421"/>
                </a:lnTo>
                <a:lnTo>
                  <a:pt x="2068" y="396"/>
                </a:lnTo>
                <a:lnTo>
                  <a:pt x="2099" y="375"/>
                </a:lnTo>
                <a:lnTo>
                  <a:pt x="2134" y="359"/>
                </a:lnTo>
                <a:lnTo>
                  <a:pt x="2172" y="349"/>
                </a:lnTo>
                <a:lnTo>
                  <a:pt x="2212" y="342"/>
                </a:lnTo>
                <a:lnTo>
                  <a:pt x="2256" y="340"/>
                </a:lnTo>
                <a:lnTo>
                  <a:pt x="2283" y="342"/>
                </a:lnTo>
                <a:lnTo>
                  <a:pt x="2308" y="344"/>
                </a:lnTo>
                <a:lnTo>
                  <a:pt x="2333" y="349"/>
                </a:lnTo>
                <a:lnTo>
                  <a:pt x="2354" y="353"/>
                </a:lnTo>
                <a:lnTo>
                  <a:pt x="2371" y="357"/>
                </a:lnTo>
                <a:lnTo>
                  <a:pt x="2387" y="361"/>
                </a:lnTo>
                <a:lnTo>
                  <a:pt x="2399" y="366"/>
                </a:lnTo>
                <a:lnTo>
                  <a:pt x="2406" y="368"/>
                </a:lnTo>
                <a:lnTo>
                  <a:pt x="2409" y="369"/>
                </a:lnTo>
                <a:lnTo>
                  <a:pt x="2422" y="372"/>
                </a:lnTo>
                <a:lnTo>
                  <a:pt x="2435" y="371"/>
                </a:lnTo>
                <a:lnTo>
                  <a:pt x="2446" y="366"/>
                </a:lnTo>
                <a:lnTo>
                  <a:pt x="2455" y="357"/>
                </a:lnTo>
                <a:lnTo>
                  <a:pt x="2462" y="346"/>
                </a:lnTo>
                <a:lnTo>
                  <a:pt x="2464" y="333"/>
                </a:lnTo>
                <a:lnTo>
                  <a:pt x="2463" y="321"/>
                </a:lnTo>
                <a:lnTo>
                  <a:pt x="2458" y="310"/>
                </a:lnTo>
                <a:lnTo>
                  <a:pt x="2450" y="300"/>
                </a:lnTo>
                <a:lnTo>
                  <a:pt x="2439" y="294"/>
                </a:lnTo>
                <a:lnTo>
                  <a:pt x="2435" y="292"/>
                </a:lnTo>
                <a:lnTo>
                  <a:pt x="2426" y="289"/>
                </a:lnTo>
                <a:lnTo>
                  <a:pt x="2413" y="284"/>
                </a:lnTo>
                <a:lnTo>
                  <a:pt x="2395" y="280"/>
                </a:lnTo>
                <a:lnTo>
                  <a:pt x="2374" y="275"/>
                </a:lnTo>
                <a:lnTo>
                  <a:pt x="2349" y="270"/>
                </a:lnTo>
                <a:lnTo>
                  <a:pt x="2322" y="266"/>
                </a:lnTo>
                <a:lnTo>
                  <a:pt x="2292" y="261"/>
                </a:lnTo>
                <a:lnTo>
                  <a:pt x="2260" y="260"/>
                </a:lnTo>
                <a:close/>
                <a:moveTo>
                  <a:pt x="1130" y="260"/>
                </a:moveTo>
                <a:lnTo>
                  <a:pt x="1097" y="261"/>
                </a:lnTo>
                <a:lnTo>
                  <a:pt x="1068" y="266"/>
                </a:lnTo>
                <a:lnTo>
                  <a:pt x="1041" y="270"/>
                </a:lnTo>
                <a:lnTo>
                  <a:pt x="1015" y="275"/>
                </a:lnTo>
                <a:lnTo>
                  <a:pt x="994" y="280"/>
                </a:lnTo>
                <a:lnTo>
                  <a:pt x="976" y="284"/>
                </a:lnTo>
                <a:lnTo>
                  <a:pt x="964" y="289"/>
                </a:lnTo>
                <a:lnTo>
                  <a:pt x="954" y="292"/>
                </a:lnTo>
                <a:lnTo>
                  <a:pt x="951" y="294"/>
                </a:lnTo>
                <a:lnTo>
                  <a:pt x="940" y="300"/>
                </a:lnTo>
                <a:lnTo>
                  <a:pt x="931" y="310"/>
                </a:lnTo>
                <a:lnTo>
                  <a:pt x="927" y="321"/>
                </a:lnTo>
                <a:lnTo>
                  <a:pt x="925" y="333"/>
                </a:lnTo>
                <a:lnTo>
                  <a:pt x="928" y="346"/>
                </a:lnTo>
                <a:lnTo>
                  <a:pt x="934" y="357"/>
                </a:lnTo>
                <a:lnTo>
                  <a:pt x="944" y="366"/>
                </a:lnTo>
                <a:lnTo>
                  <a:pt x="955" y="371"/>
                </a:lnTo>
                <a:lnTo>
                  <a:pt x="968" y="372"/>
                </a:lnTo>
                <a:lnTo>
                  <a:pt x="981" y="369"/>
                </a:lnTo>
                <a:lnTo>
                  <a:pt x="983" y="368"/>
                </a:lnTo>
                <a:lnTo>
                  <a:pt x="990" y="366"/>
                </a:lnTo>
                <a:lnTo>
                  <a:pt x="1002" y="362"/>
                </a:lnTo>
                <a:lnTo>
                  <a:pt x="1016" y="358"/>
                </a:lnTo>
                <a:lnTo>
                  <a:pt x="1034" y="353"/>
                </a:lnTo>
                <a:lnTo>
                  <a:pt x="1055" y="349"/>
                </a:lnTo>
                <a:lnTo>
                  <a:pt x="1078" y="346"/>
                </a:lnTo>
                <a:lnTo>
                  <a:pt x="1103" y="342"/>
                </a:lnTo>
                <a:lnTo>
                  <a:pt x="1130" y="341"/>
                </a:lnTo>
                <a:lnTo>
                  <a:pt x="1157" y="341"/>
                </a:lnTo>
                <a:lnTo>
                  <a:pt x="1186" y="343"/>
                </a:lnTo>
                <a:lnTo>
                  <a:pt x="1215" y="348"/>
                </a:lnTo>
                <a:lnTo>
                  <a:pt x="1244" y="356"/>
                </a:lnTo>
                <a:lnTo>
                  <a:pt x="1272" y="367"/>
                </a:lnTo>
                <a:lnTo>
                  <a:pt x="1300" y="381"/>
                </a:lnTo>
                <a:lnTo>
                  <a:pt x="1326" y="400"/>
                </a:lnTo>
                <a:lnTo>
                  <a:pt x="1351" y="423"/>
                </a:lnTo>
                <a:lnTo>
                  <a:pt x="1373" y="451"/>
                </a:lnTo>
                <a:lnTo>
                  <a:pt x="1382" y="460"/>
                </a:lnTo>
                <a:lnTo>
                  <a:pt x="1394" y="467"/>
                </a:lnTo>
                <a:lnTo>
                  <a:pt x="1407" y="469"/>
                </a:lnTo>
                <a:lnTo>
                  <a:pt x="1418" y="467"/>
                </a:lnTo>
                <a:lnTo>
                  <a:pt x="1430" y="461"/>
                </a:lnTo>
                <a:lnTo>
                  <a:pt x="1439" y="452"/>
                </a:lnTo>
                <a:lnTo>
                  <a:pt x="1445" y="441"/>
                </a:lnTo>
                <a:lnTo>
                  <a:pt x="1447" y="429"/>
                </a:lnTo>
                <a:lnTo>
                  <a:pt x="1446" y="416"/>
                </a:lnTo>
                <a:lnTo>
                  <a:pt x="1439" y="404"/>
                </a:lnTo>
                <a:lnTo>
                  <a:pt x="1412" y="370"/>
                </a:lnTo>
                <a:lnTo>
                  <a:pt x="1381" y="340"/>
                </a:lnTo>
                <a:lnTo>
                  <a:pt x="1347" y="315"/>
                </a:lnTo>
                <a:lnTo>
                  <a:pt x="1309" y="294"/>
                </a:lnTo>
                <a:lnTo>
                  <a:pt x="1269" y="278"/>
                </a:lnTo>
                <a:lnTo>
                  <a:pt x="1225" y="268"/>
                </a:lnTo>
                <a:lnTo>
                  <a:pt x="1178" y="261"/>
                </a:lnTo>
                <a:lnTo>
                  <a:pt x="1130" y="260"/>
                </a:lnTo>
                <a:close/>
                <a:moveTo>
                  <a:pt x="1249" y="0"/>
                </a:moveTo>
                <a:lnTo>
                  <a:pt x="1288" y="3"/>
                </a:lnTo>
                <a:lnTo>
                  <a:pt x="1326" y="12"/>
                </a:lnTo>
                <a:lnTo>
                  <a:pt x="1361" y="25"/>
                </a:lnTo>
                <a:lnTo>
                  <a:pt x="1394" y="44"/>
                </a:lnTo>
                <a:lnTo>
                  <a:pt x="1424" y="67"/>
                </a:lnTo>
                <a:lnTo>
                  <a:pt x="1449" y="92"/>
                </a:lnTo>
                <a:lnTo>
                  <a:pt x="1470" y="121"/>
                </a:lnTo>
                <a:lnTo>
                  <a:pt x="1485" y="153"/>
                </a:lnTo>
                <a:lnTo>
                  <a:pt x="1494" y="186"/>
                </a:lnTo>
                <a:lnTo>
                  <a:pt x="1495" y="194"/>
                </a:lnTo>
                <a:lnTo>
                  <a:pt x="1496" y="209"/>
                </a:lnTo>
                <a:lnTo>
                  <a:pt x="1498" y="230"/>
                </a:lnTo>
                <a:lnTo>
                  <a:pt x="1500" y="257"/>
                </a:lnTo>
                <a:lnTo>
                  <a:pt x="1502" y="289"/>
                </a:lnTo>
                <a:lnTo>
                  <a:pt x="1505" y="324"/>
                </a:lnTo>
                <a:lnTo>
                  <a:pt x="1508" y="364"/>
                </a:lnTo>
                <a:lnTo>
                  <a:pt x="1511" y="406"/>
                </a:lnTo>
                <a:lnTo>
                  <a:pt x="1513" y="450"/>
                </a:lnTo>
                <a:lnTo>
                  <a:pt x="1516" y="494"/>
                </a:lnTo>
                <a:lnTo>
                  <a:pt x="1519" y="539"/>
                </a:lnTo>
                <a:lnTo>
                  <a:pt x="1521" y="583"/>
                </a:lnTo>
                <a:lnTo>
                  <a:pt x="1525" y="626"/>
                </a:lnTo>
                <a:lnTo>
                  <a:pt x="1527" y="667"/>
                </a:lnTo>
                <a:lnTo>
                  <a:pt x="1529" y="705"/>
                </a:lnTo>
                <a:lnTo>
                  <a:pt x="1547" y="703"/>
                </a:lnTo>
                <a:lnTo>
                  <a:pt x="1561" y="699"/>
                </a:lnTo>
                <a:lnTo>
                  <a:pt x="1573" y="693"/>
                </a:lnTo>
                <a:lnTo>
                  <a:pt x="1582" y="685"/>
                </a:lnTo>
                <a:lnTo>
                  <a:pt x="1591" y="675"/>
                </a:lnTo>
                <a:lnTo>
                  <a:pt x="1599" y="665"/>
                </a:lnTo>
                <a:lnTo>
                  <a:pt x="1607" y="652"/>
                </a:lnTo>
                <a:lnTo>
                  <a:pt x="1615" y="639"/>
                </a:lnTo>
                <a:lnTo>
                  <a:pt x="1626" y="626"/>
                </a:lnTo>
                <a:lnTo>
                  <a:pt x="1638" y="613"/>
                </a:lnTo>
                <a:lnTo>
                  <a:pt x="1643" y="610"/>
                </a:lnTo>
                <a:lnTo>
                  <a:pt x="1654" y="609"/>
                </a:lnTo>
                <a:lnTo>
                  <a:pt x="1669" y="607"/>
                </a:lnTo>
                <a:lnTo>
                  <a:pt x="1685" y="607"/>
                </a:lnTo>
                <a:lnTo>
                  <a:pt x="1703" y="607"/>
                </a:lnTo>
                <a:lnTo>
                  <a:pt x="1720" y="607"/>
                </a:lnTo>
                <a:lnTo>
                  <a:pt x="1735" y="609"/>
                </a:lnTo>
                <a:lnTo>
                  <a:pt x="1745" y="610"/>
                </a:lnTo>
                <a:lnTo>
                  <a:pt x="1752" y="613"/>
                </a:lnTo>
                <a:lnTo>
                  <a:pt x="1764" y="626"/>
                </a:lnTo>
                <a:lnTo>
                  <a:pt x="1774" y="639"/>
                </a:lnTo>
                <a:lnTo>
                  <a:pt x="1782" y="652"/>
                </a:lnTo>
                <a:lnTo>
                  <a:pt x="1791" y="665"/>
                </a:lnTo>
                <a:lnTo>
                  <a:pt x="1798" y="675"/>
                </a:lnTo>
                <a:lnTo>
                  <a:pt x="1806" y="685"/>
                </a:lnTo>
                <a:lnTo>
                  <a:pt x="1816" y="693"/>
                </a:lnTo>
                <a:lnTo>
                  <a:pt x="1828" y="699"/>
                </a:lnTo>
                <a:lnTo>
                  <a:pt x="1842" y="703"/>
                </a:lnTo>
                <a:lnTo>
                  <a:pt x="1860" y="705"/>
                </a:lnTo>
                <a:lnTo>
                  <a:pt x="1862" y="667"/>
                </a:lnTo>
                <a:lnTo>
                  <a:pt x="1865" y="626"/>
                </a:lnTo>
                <a:lnTo>
                  <a:pt x="1868" y="583"/>
                </a:lnTo>
                <a:lnTo>
                  <a:pt x="1871" y="539"/>
                </a:lnTo>
                <a:lnTo>
                  <a:pt x="1873" y="494"/>
                </a:lnTo>
                <a:lnTo>
                  <a:pt x="1876" y="450"/>
                </a:lnTo>
                <a:lnTo>
                  <a:pt x="1879" y="406"/>
                </a:lnTo>
                <a:lnTo>
                  <a:pt x="1881" y="364"/>
                </a:lnTo>
                <a:lnTo>
                  <a:pt x="1884" y="324"/>
                </a:lnTo>
                <a:lnTo>
                  <a:pt x="1886" y="289"/>
                </a:lnTo>
                <a:lnTo>
                  <a:pt x="1889" y="257"/>
                </a:lnTo>
                <a:lnTo>
                  <a:pt x="1891" y="230"/>
                </a:lnTo>
                <a:lnTo>
                  <a:pt x="1893" y="209"/>
                </a:lnTo>
                <a:lnTo>
                  <a:pt x="1894" y="194"/>
                </a:lnTo>
                <a:lnTo>
                  <a:pt x="1895" y="186"/>
                </a:lnTo>
                <a:lnTo>
                  <a:pt x="1904" y="153"/>
                </a:lnTo>
                <a:lnTo>
                  <a:pt x="1920" y="121"/>
                </a:lnTo>
                <a:lnTo>
                  <a:pt x="1940" y="92"/>
                </a:lnTo>
                <a:lnTo>
                  <a:pt x="1965" y="67"/>
                </a:lnTo>
                <a:lnTo>
                  <a:pt x="1995" y="44"/>
                </a:lnTo>
                <a:lnTo>
                  <a:pt x="2028" y="25"/>
                </a:lnTo>
                <a:lnTo>
                  <a:pt x="2063" y="12"/>
                </a:lnTo>
                <a:lnTo>
                  <a:pt x="2101" y="3"/>
                </a:lnTo>
                <a:lnTo>
                  <a:pt x="2140" y="0"/>
                </a:lnTo>
                <a:lnTo>
                  <a:pt x="2166" y="1"/>
                </a:lnTo>
                <a:lnTo>
                  <a:pt x="2192" y="5"/>
                </a:lnTo>
                <a:lnTo>
                  <a:pt x="2217" y="12"/>
                </a:lnTo>
                <a:lnTo>
                  <a:pt x="2241" y="21"/>
                </a:lnTo>
                <a:lnTo>
                  <a:pt x="2265" y="34"/>
                </a:lnTo>
                <a:lnTo>
                  <a:pt x="2289" y="50"/>
                </a:lnTo>
                <a:lnTo>
                  <a:pt x="2315" y="70"/>
                </a:lnTo>
                <a:lnTo>
                  <a:pt x="2340" y="94"/>
                </a:lnTo>
                <a:lnTo>
                  <a:pt x="2367" y="122"/>
                </a:lnTo>
                <a:lnTo>
                  <a:pt x="2396" y="155"/>
                </a:lnTo>
                <a:lnTo>
                  <a:pt x="2426" y="193"/>
                </a:lnTo>
                <a:lnTo>
                  <a:pt x="2458" y="235"/>
                </a:lnTo>
                <a:lnTo>
                  <a:pt x="2494" y="283"/>
                </a:lnTo>
                <a:lnTo>
                  <a:pt x="2501" y="294"/>
                </a:lnTo>
                <a:lnTo>
                  <a:pt x="2511" y="310"/>
                </a:lnTo>
                <a:lnTo>
                  <a:pt x="2525" y="329"/>
                </a:lnTo>
                <a:lnTo>
                  <a:pt x="2542" y="352"/>
                </a:lnTo>
                <a:lnTo>
                  <a:pt x="2561" y="379"/>
                </a:lnTo>
                <a:lnTo>
                  <a:pt x="2582" y="410"/>
                </a:lnTo>
                <a:lnTo>
                  <a:pt x="2605" y="442"/>
                </a:lnTo>
                <a:lnTo>
                  <a:pt x="2631" y="479"/>
                </a:lnTo>
                <a:lnTo>
                  <a:pt x="2658" y="517"/>
                </a:lnTo>
                <a:lnTo>
                  <a:pt x="2686" y="558"/>
                </a:lnTo>
                <a:lnTo>
                  <a:pt x="2717" y="600"/>
                </a:lnTo>
                <a:lnTo>
                  <a:pt x="2747" y="645"/>
                </a:lnTo>
                <a:lnTo>
                  <a:pt x="2779" y="690"/>
                </a:lnTo>
                <a:lnTo>
                  <a:pt x="2811" y="736"/>
                </a:lnTo>
                <a:lnTo>
                  <a:pt x="2844" y="783"/>
                </a:lnTo>
                <a:lnTo>
                  <a:pt x="2878" y="831"/>
                </a:lnTo>
                <a:lnTo>
                  <a:pt x="2910" y="878"/>
                </a:lnTo>
                <a:lnTo>
                  <a:pt x="2944" y="925"/>
                </a:lnTo>
                <a:lnTo>
                  <a:pt x="2976" y="972"/>
                </a:lnTo>
                <a:lnTo>
                  <a:pt x="3008" y="1017"/>
                </a:lnTo>
                <a:lnTo>
                  <a:pt x="3040" y="1062"/>
                </a:lnTo>
                <a:lnTo>
                  <a:pt x="3070" y="1106"/>
                </a:lnTo>
                <a:lnTo>
                  <a:pt x="3098" y="1147"/>
                </a:lnTo>
                <a:lnTo>
                  <a:pt x="3126" y="1187"/>
                </a:lnTo>
                <a:lnTo>
                  <a:pt x="3152" y="1224"/>
                </a:lnTo>
                <a:lnTo>
                  <a:pt x="3176" y="1258"/>
                </a:lnTo>
                <a:lnTo>
                  <a:pt x="3198" y="1290"/>
                </a:lnTo>
                <a:lnTo>
                  <a:pt x="3218" y="1318"/>
                </a:lnTo>
                <a:lnTo>
                  <a:pt x="3236" y="1344"/>
                </a:lnTo>
                <a:lnTo>
                  <a:pt x="3251" y="1366"/>
                </a:lnTo>
                <a:lnTo>
                  <a:pt x="3264" y="1383"/>
                </a:lnTo>
                <a:lnTo>
                  <a:pt x="3272" y="1395"/>
                </a:lnTo>
                <a:lnTo>
                  <a:pt x="3292" y="1426"/>
                </a:lnTo>
                <a:lnTo>
                  <a:pt x="3310" y="1460"/>
                </a:lnTo>
                <a:lnTo>
                  <a:pt x="3327" y="1498"/>
                </a:lnTo>
                <a:lnTo>
                  <a:pt x="3343" y="1538"/>
                </a:lnTo>
                <a:lnTo>
                  <a:pt x="3356" y="1579"/>
                </a:lnTo>
                <a:lnTo>
                  <a:pt x="3368" y="1622"/>
                </a:lnTo>
                <a:lnTo>
                  <a:pt x="3377" y="1663"/>
                </a:lnTo>
                <a:lnTo>
                  <a:pt x="3385" y="1702"/>
                </a:lnTo>
                <a:lnTo>
                  <a:pt x="3389" y="1738"/>
                </a:lnTo>
                <a:lnTo>
                  <a:pt x="3390" y="1772"/>
                </a:lnTo>
                <a:lnTo>
                  <a:pt x="3387" y="1842"/>
                </a:lnTo>
                <a:lnTo>
                  <a:pt x="3378" y="1910"/>
                </a:lnTo>
                <a:lnTo>
                  <a:pt x="3363" y="1976"/>
                </a:lnTo>
                <a:lnTo>
                  <a:pt x="3343" y="2039"/>
                </a:lnTo>
                <a:lnTo>
                  <a:pt x="3316" y="2101"/>
                </a:lnTo>
                <a:lnTo>
                  <a:pt x="3286" y="2160"/>
                </a:lnTo>
                <a:lnTo>
                  <a:pt x="3250" y="2214"/>
                </a:lnTo>
                <a:lnTo>
                  <a:pt x="3210" y="2267"/>
                </a:lnTo>
                <a:lnTo>
                  <a:pt x="3166" y="2314"/>
                </a:lnTo>
                <a:lnTo>
                  <a:pt x="3117" y="2358"/>
                </a:lnTo>
                <a:lnTo>
                  <a:pt x="3066" y="2398"/>
                </a:lnTo>
                <a:lnTo>
                  <a:pt x="3011" y="2434"/>
                </a:lnTo>
                <a:lnTo>
                  <a:pt x="2952" y="2466"/>
                </a:lnTo>
                <a:lnTo>
                  <a:pt x="2891" y="2491"/>
                </a:lnTo>
                <a:lnTo>
                  <a:pt x="2827" y="2512"/>
                </a:lnTo>
                <a:lnTo>
                  <a:pt x="2762" y="2527"/>
                </a:lnTo>
                <a:lnTo>
                  <a:pt x="2693" y="2536"/>
                </a:lnTo>
                <a:lnTo>
                  <a:pt x="2624" y="2540"/>
                </a:lnTo>
                <a:lnTo>
                  <a:pt x="2553" y="2536"/>
                </a:lnTo>
                <a:lnTo>
                  <a:pt x="2486" y="2527"/>
                </a:lnTo>
                <a:lnTo>
                  <a:pt x="2420" y="2512"/>
                </a:lnTo>
                <a:lnTo>
                  <a:pt x="2357" y="2491"/>
                </a:lnTo>
                <a:lnTo>
                  <a:pt x="2296" y="2466"/>
                </a:lnTo>
                <a:lnTo>
                  <a:pt x="2237" y="2434"/>
                </a:lnTo>
                <a:lnTo>
                  <a:pt x="2182" y="2398"/>
                </a:lnTo>
                <a:lnTo>
                  <a:pt x="2131" y="2358"/>
                </a:lnTo>
                <a:lnTo>
                  <a:pt x="2082" y="2314"/>
                </a:lnTo>
                <a:lnTo>
                  <a:pt x="2038" y="2267"/>
                </a:lnTo>
                <a:lnTo>
                  <a:pt x="1998" y="2214"/>
                </a:lnTo>
                <a:lnTo>
                  <a:pt x="1963" y="2160"/>
                </a:lnTo>
                <a:lnTo>
                  <a:pt x="1933" y="2101"/>
                </a:lnTo>
                <a:lnTo>
                  <a:pt x="1906" y="2039"/>
                </a:lnTo>
                <a:lnTo>
                  <a:pt x="1886" y="1976"/>
                </a:lnTo>
                <a:lnTo>
                  <a:pt x="1871" y="1910"/>
                </a:lnTo>
                <a:lnTo>
                  <a:pt x="1862" y="1842"/>
                </a:lnTo>
                <a:lnTo>
                  <a:pt x="1859" y="1772"/>
                </a:lnTo>
                <a:lnTo>
                  <a:pt x="1859" y="1578"/>
                </a:lnTo>
                <a:lnTo>
                  <a:pt x="1858" y="1557"/>
                </a:lnTo>
                <a:lnTo>
                  <a:pt x="1857" y="1538"/>
                </a:lnTo>
                <a:lnTo>
                  <a:pt x="1855" y="1522"/>
                </a:lnTo>
                <a:lnTo>
                  <a:pt x="1850" y="1507"/>
                </a:lnTo>
                <a:lnTo>
                  <a:pt x="1843" y="1494"/>
                </a:lnTo>
                <a:lnTo>
                  <a:pt x="1834" y="1484"/>
                </a:lnTo>
                <a:lnTo>
                  <a:pt x="1821" y="1475"/>
                </a:lnTo>
                <a:lnTo>
                  <a:pt x="1805" y="1469"/>
                </a:lnTo>
                <a:lnTo>
                  <a:pt x="1787" y="1466"/>
                </a:lnTo>
                <a:lnTo>
                  <a:pt x="1762" y="1465"/>
                </a:lnTo>
                <a:lnTo>
                  <a:pt x="1627" y="1465"/>
                </a:lnTo>
                <a:lnTo>
                  <a:pt x="1603" y="1466"/>
                </a:lnTo>
                <a:lnTo>
                  <a:pt x="1584" y="1469"/>
                </a:lnTo>
                <a:lnTo>
                  <a:pt x="1570" y="1475"/>
                </a:lnTo>
                <a:lnTo>
                  <a:pt x="1559" y="1484"/>
                </a:lnTo>
                <a:lnTo>
                  <a:pt x="1552" y="1494"/>
                </a:lnTo>
                <a:lnTo>
                  <a:pt x="1547" y="1507"/>
                </a:lnTo>
                <a:lnTo>
                  <a:pt x="1545" y="1522"/>
                </a:lnTo>
                <a:lnTo>
                  <a:pt x="1543" y="1538"/>
                </a:lnTo>
                <a:lnTo>
                  <a:pt x="1542" y="1557"/>
                </a:lnTo>
                <a:lnTo>
                  <a:pt x="1542" y="1772"/>
                </a:lnTo>
                <a:lnTo>
                  <a:pt x="1539" y="1842"/>
                </a:lnTo>
                <a:lnTo>
                  <a:pt x="1530" y="1910"/>
                </a:lnTo>
                <a:lnTo>
                  <a:pt x="1515" y="1976"/>
                </a:lnTo>
                <a:lnTo>
                  <a:pt x="1494" y="2039"/>
                </a:lnTo>
                <a:lnTo>
                  <a:pt x="1468" y="2101"/>
                </a:lnTo>
                <a:lnTo>
                  <a:pt x="1437" y="2160"/>
                </a:lnTo>
                <a:lnTo>
                  <a:pt x="1401" y="2214"/>
                </a:lnTo>
                <a:lnTo>
                  <a:pt x="1360" y="2267"/>
                </a:lnTo>
                <a:lnTo>
                  <a:pt x="1316" y="2314"/>
                </a:lnTo>
                <a:lnTo>
                  <a:pt x="1268" y="2358"/>
                </a:lnTo>
                <a:lnTo>
                  <a:pt x="1215" y="2398"/>
                </a:lnTo>
                <a:lnTo>
                  <a:pt x="1159" y="2434"/>
                </a:lnTo>
                <a:lnTo>
                  <a:pt x="1102" y="2466"/>
                </a:lnTo>
                <a:lnTo>
                  <a:pt x="1039" y="2491"/>
                </a:lnTo>
                <a:lnTo>
                  <a:pt x="976" y="2512"/>
                </a:lnTo>
                <a:lnTo>
                  <a:pt x="910" y="2527"/>
                </a:lnTo>
                <a:lnTo>
                  <a:pt x="842" y="2536"/>
                </a:lnTo>
                <a:lnTo>
                  <a:pt x="772" y="2540"/>
                </a:lnTo>
                <a:lnTo>
                  <a:pt x="702" y="2536"/>
                </a:lnTo>
                <a:lnTo>
                  <a:pt x="633" y="2527"/>
                </a:lnTo>
                <a:lnTo>
                  <a:pt x="568" y="2512"/>
                </a:lnTo>
                <a:lnTo>
                  <a:pt x="504" y="2491"/>
                </a:lnTo>
                <a:lnTo>
                  <a:pt x="442" y="2466"/>
                </a:lnTo>
                <a:lnTo>
                  <a:pt x="383" y="2434"/>
                </a:lnTo>
                <a:lnTo>
                  <a:pt x="328" y="2398"/>
                </a:lnTo>
                <a:lnTo>
                  <a:pt x="276" y="2358"/>
                </a:lnTo>
                <a:lnTo>
                  <a:pt x="227" y="2314"/>
                </a:lnTo>
                <a:lnTo>
                  <a:pt x="182" y="2267"/>
                </a:lnTo>
                <a:lnTo>
                  <a:pt x="142" y="2214"/>
                </a:lnTo>
                <a:lnTo>
                  <a:pt x="106" y="2160"/>
                </a:lnTo>
                <a:lnTo>
                  <a:pt x="75" y="2101"/>
                </a:lnTo>
                <a:lnTo>
                  <a:pt x="48" y="2039"/>
                </a:lnTo>
                <a:lnTo>
                  <a:pt x="27" y="1976"/>
                </a:lnTo>
                <a:lnTo>
                  <a:pt x="13" y="1910"/>
                </a:lnTo>
                <a:lnTo>
                  <a:pt x="3" y="1842"/>
                </a:lnTo>
                <a:lnTo>
                  <a:pt x="0" y="1772"/>
                </a:lnTo>
                <a:lnTo>
                  <a:pt x="1" y="1738"/>
                </a:lnTo>
                <a:lnTo>
                  <a:pt x="6" y="1702"/>
                </a:lnTo>
                <a:lnTo>
                  <a:pt x="13" y="1663"/>
                </a:lnTo>
                <a:lnTo>
                  <a:pt x="22" y="1622"/>
                </a:lnTo>
                <a:lnTo>
                  <a:pt x="34" y="1579"/>
                </a:lnTo>
                <a:lnTo>
                  <a:pt x="47" y="1538"/>
                </a:lnTo>
                <a:lnTo>
                  <a:pt x="62" y="1498"/>
                </a:lnTo>
                <a:lnTo>
                  <a:pt x="79" y="1460"/>
                </a:lnTo>
                <a:lnTo>
                  <a:pt x="98" y="1426"/>
                </a:lnTo>
                <a:lnTo>
                  <a:pt x="117" y="1395"/>
                </a:lnTo>
                <a:lnTo>
                  <a:pt x="126" y="1383"/>
                </a:lnTo>
                <a:lnTo>
                  <a:pt x="138" y="1366"/>
                </a:lnTo>
                <a:lnTo>
                  <a:pt x="153" y="1344"/>
                </a:lnTo>
                <a:lnTo>
                  <a:pt x="170" y="1318"/>
                </a:lnTo>
                <a:lnTo>
                  <a:pt x="190" y="1290"/>
                </a:lnTo>
                <a:lnTo>
                  <a:pt x="213" y="1258"/>
                </a:lnTo>
                <a:lnTo>
                  <a:pt x="237" y="1224"/>
                </a:lnTo>
                <a:lnTo>
                  <a:pt x="263" y="1187"/>
                </a:lnTo>
                <a:lnTo>
                  <a:pt x="290" y="1147"/>
                </a:lnTo>
                <a:lnTo>
                  <a:pt x="320" y="1106"/>
                </a:lnTo>
                <a:lnTo>
                  <a:pt x="350" y="1062"/>
                </a:lnTo>
                <a:lnTo>
                  <a:pt x="381" y="1017"/>
                </a:lnTo>
                <a:lnTo>
                  <a:pt x="413" y="972"/>
                </a:lnTo>
                <a:lnTo>
                  <a:pt x="446" y="925"/>
                </a:lnTo>
                <a:lnTo>
                  <a:pt x="479" y="878"/>
                </a:lnTo>
                <a:lnTo>
                  <a:pt x="512" y="831"/>
                </a:lnTo>
                <a:lnTo>
                  <a:pt x="545" y="783"/>
                </a:lnTo>
                <a:lnTo>
                  <a:pt x="578" y="736"/>
                </a:lnTo>
                <a:lnTo>
                  <a:pt x="610" y="690"/>
                </a:lnTo>
                <a:lnTo>
                  <a:pt x="642" y="645"/>
                </a:lnTo>
                <a:lnTo>
                  <a:pt x="673" y="600"/>
                </a:lnTo>
                <a:lnTo>
                  <a:pt x="703" y="558"/>
                </a:lnTo>
                <a:lnTo>
                  <a:pt x="731" y="517"/>
                </a:lnTo>
                <a:lnTo>
                  <a:pt x="759" y="479"/>
                </a:lnTo>
                <a:lnTo>
                  <a:pt x="784" y="442"/>
                </a:lnTo>
                <a:lnTo>
                  <a:pt x="807" y="410"/>
                </a:lnTo>
                <a:lnTo>
                  <a:pt x="828" y="379"/>
                </a:lnTo>
                <a:lnTo>
                  <a:pt x="847" y="352"/>
                </a:lnTo>
                <a:lnTo>
                  <a:pt x="864" y="329"/>
                </a:lnTo>
                <a:lnTo>
                  <a:pt x="877" y="310"/>
                </a:lnTo>
                <a:lnTo>
                  <a:pt x="888" y="294"/>
                </a:lnTo>
                <a:lnTo>
                  <a:pt x="895" y="283"/>
                </a:lnTo>
                <a:lnTo>
                  <a:pt x="931" y="235"/>
                </a:lnTo>
                <a:lnTo>
                  <a:pt x="963" y="193"/>
                </a:lnTo>
                <a:lnTo>
                  <a:pt x="993" y="155"/>
                </a:lnTo>
                <a:lnTo>
                  <a:pt x="1022" y="122"/>
                </a:lnTo>
                <a:lnTo>
                  <a:pt x="1049" y="94"/>
                </a:lnTo>
                <a:lnTo>
                  <a:pt x="1075" y="70"/>
                </a:lnTo>
                <a:lnTo>
                  <a:pt x="1099" y="50"/>
                </a:lnTo>
                <a:lnTo>
                  <a:pt x="1124" y="34"/>
                </a:lnTo>
                <a:lnTo>
                  <a:pt x="1148" y="21"/>
                </a:lnTo>
                <a:lnTo>
                  <a:pt x="1172" y="12"/>
                </a:lnTo>
                <a:lnTo>
                  <a:pt x="1197" y="5"/>
                </a:lnTo>
                <a:lnTo>
                  <a:pt x="1223" y="1"/>
                </a:lnTo>
                <a:lnTo>
                  <a:pt x="12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61" name="Group 14"/>
          <p:cNvGrpSpPr>
            <a:grpSpLocks noChangeAspect="1"/>
          </p:cNvGrpSpPr>
          <p:nvPr/>
        </p:nvGrpSpPr>
        <p:grpSpPr bwMode="auto">
          <a:xfrm>
            <a:off x="6345373" y="2438267"/>
            <a:ext cx="713404" cy="692800"/>
            <a:chOff x="638" y="291"/>
            <a:chExt cx="554" cy="538"/>
          </a:xfrm>
          <a:solidFill>
            <a:schemeClr val="bg1"/>
          </a:solidFill>
        </p:grpSpPr>
        <p:sp>
          <p:nvSpPr>
            <p:cNvPr id="362" name="Freeform 16"/>
            <p:cNvSpPr>
              <a:spLocks/>
            </p:cNvSpPr>
            <p:nvPr/>
          </p:nvSpPr>
          <p:spPr bwMode="auto">
            <a:xfrm>
              <a:off x="1120" y="444"/>
              <a:ext cx="57" cy="62"/>
            </a:xfrm>
            <a:custGeom>
              <a:avLst/>
              <a:gdLst>
                <a:gd name="T0" fmla="*/ 0 w 341"/>
                <a:gd name="T1" fmla="*/ 0 h 371"/>
                <a:gd name="T2" fmla="*/ 171 w 341"/>
                <a:gd name="T3" fmla="*/ 0 h 371"/>
                <a:gd name="T4" fmla="*/ 201 w 341"/>
                <a:gd name="T5" fmla="*/ 3 h 371"/>
                <a:gd name="T6" fmla="*/ 230 w 341"/>
                <a:gd name="T7" fmla="*/ 11 h 371"/>
                <a:gd name="T8" fmla="*/ 257 w 341"/>
                <a:gd name="T9" fmla="*/ 24 h 371"/>
                <a:gd name="T10" fmla="*/ 280 w 341"/>
                <a:gd name="T11" fmla="*/ 40 h 371"/>
                <a:gd name="T12" fmla="*/ 301 w 341"/>
                <a:gd name="T13" fmla="*/ 61 h 371"/>
                <a:gd name="T14" fmla="*/ 317 w 341"/>
                <a:gd name="T15" fmla="*/ 86 h 371"/>
                <a:gd name="T16" fmla="*/ 330 w 341"/>
                <a:gd name="T17" fmla="*/ 111 h 371"/>
                <a:gd name="T18" fmla="*/ 338 w 341"/>
                <a:gd name="T19" fmla="*/ 141 h 371"/>
                <a:gd name="T20" fmla="*/ 341 w 341"/>
                <a:gd name="T21" fmla="*/ 171 h 371"/>
                <a:gd name="T22" fmla="*/ 341 w 341"/>
                <a:gd name="T23" fmla="*/ 200 h 371"/>
                <a:gd name="T24" fmla="*/ 338 w 341"/>
                <a:gd name="T25" fmla="*/ 231 h 371"/>
                <a:gd name="T26" fmla="*/ 330 w 341"/>
                <a:gd name="T27" fmla="*/ 260 h 371"/>
                <a:gd name="T28" fmla="*/ 317 w 341"/>
                <a:gd name="T29" fmla="*/ 287 h 371"/>
                <a:gd name="T30" fmla="*/ 301 w 341"/>
                <a:gd name="T31" fmla="*/ 311 h 371"/>
                <a:gd name="T32" fmla="*/ 280 w 341"/>
                <a:gd name="T33" fmla="*/ 331 h 371"/>
                <a:gd name="T34" fmla="*/ 257 w 341"/>
                <a:gd name="T35" fmla="*/ 349 h 371"/>
                <a:gd name="T36" fmla="*/ 230 w 341"/>
                <a:gd name="T37" fmla="*/ 361 h 371"/>
                <a:gd name="T38" fmla="*/ 201 w 341"/>
                <a:gd name="T39" fmla="*/ 369 h 371"/>
                <a:gd name="T40" fmla="*/ 171 w 341"/>
                <a:gd name="T41" fmla="*/ 371 h 371"/>
                <a:gd name="T42" fmla="*/ 0 w 341"/>
                <a:gd name="T43" fmla="*/ 371 h 371"/>
                <a:gd name="T44" fmla="*/ 0 w 341"/>
                <a:gd name="T4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1" h="371">
                  <a:moveTo>
                    <a:pt x="0" y="0"/>
                  </a:moveTo>
                  <a:lnTo>
                    <a:pt x="171" y="0"/>
                  </a:lnTo>
                  <a:lnTo>
                    <a:pt x="201" y="3"/>
                  </a:lnTo>
                  <a:lnTo>
                    <a:pt x="230" y="11"/>
                  </a:lnTo>
                  <a:lnTo>
                    <a:pt x="257" y="24"/>
                  </a:lnTo>
                  <a:lnTo>
                    <a:pt x="280" y="40"/>
                  </a:lnTo>
                  <a:lnTo>
                    <a:pt x="301" y="61"/>
                  </a:lnTo>
                  <a:lnTo>
                    <a:pt x="317" y="86"/>
                  </a:lnTo>
                  <a:lnTo>
                    <a:pt x="330" y="111"/>
                  </a:lnTo>
                  <a:lnTo>
                    <a:pt x="338" y="141"/>
                  </a:lnTo>
                  <a:lnTo>
                    <a:pt x="341" y="171"/>
                  </a:lnTo>
                  <a:lnTo>
                    <a:pt x="341" y="200"/>
                  </a:lnTo>
                  <a:lnTo>
                    <a:pt x="338" y="231"/>
                  </a:lnTo>
                  <a:lnTo>
                    <a:pt x="330" y="260"/>
                  </a:lnTo>
                  <a:lnTo>
                    <a:pt x="317" y="287"/>
                  </a:lnTo>
                  <a:lnTo>
                    <a:pt x="301" y="311"/>
                  </a:lnTo>
                  <a:lnTo>
                    <a:pt x="280" y="331"/>
                  </a:lnTo>
                  <a:lnTo>
                    <a:pt x="257" y="349"/>
                  </a:lnTo>
                  <a:lnTo>
                    <a:pt x="230" y="361"/>
                  </a:lnTo>
                  <a:lnTo>
                    <a:pt x="201" y="369"/>
                  </a:lnTo>
                  <a:lnTo>
                    <a:pt x="171" y="371"/>
                  </a:lnTo>
                  <a:lnTo>
                    <a:pt x="0" y="37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17"/>
            <p:cNvSpPr>
              <a:spLocks/>
            </p:cNvSpPr>
            <p:nvPr/>
          </p:nvSpPr>
          <p:spPr bwMode="auto">
            <a:xfrm>
              <a:off x="1120" y="517"/>
              <a:ext cx="57" cy="62"/>
            </a:xfrm>
            <a:custGeom>
              <a:avLst/>
              <a:gdLst>
                <a:gd name="T0" fmla="*/ 0 w 341"/>
                <a:gd name="T1" fmla="*/ 0 h 372"/>
                <a:gd name="T2" fmla="*/ 171 w 341"/>
                <a:gd name="T3" fmla="*/ 0 h 372"/>
                <a:gd name="T4" fmla="*/ 201 w 341"/>
                <a:gd name="T5" fmla="*/ 4 h 372"/>
                <a:gd name="T6" fmla="*/ 230 w 341"/>
                <a:gd name="T7" fmla="*/ 11 h 372"/>
                <a:gd name="T8" fmla="*/ 257 w 341"/>
                <a:gd name="T9" fmla="*/ 24 h 372"/>
                <a:gd name="T10" fmla="*/ 280 w 341"/>
                <a:gd name="T11" fmla="*/ 41 h 372"/>
                <a:gd name="T12" fmla="*/ 301 w 341"/>
                <a:gd name="T13" fmla="*/ 61 h 372"/>
                <a:gd name="T14" fmla="*/ 317 w 341"/>
                <a:gd name="T15" fmla="*/ 85 h 372"/>
                <a:gd name="T16" fmla="*/ 330 w 341"/>
                <a:gd name="T17" fmla="*/ 112 h 372"/>
                <a:gd name="T18" fmla="*/ 338 w 341"/>
                <a:gd name="T19" fmla="*/ 141 h 372"/>
                <a:gd name="T20" fmla="*/ 341 w 341"/>
                <a:gd name="T21" fmla="*/ 172 h 372"/>
                <a:gd name="T22" fmla="*/ 341 w 341"/>
                <a:gd name="T23" fmla="*/ 201 h 372"/>
                <a:gd name="T24" fmla="*/ 338 w 341"/>
                <a:gd name="T25" fmla="*/ 231 h 372"/>
                <a:gd name="T26" fmla="*/ 330 w 341"/>
                <a:gd name="T27" fmla="*/ 260 h 372"/>
                <a:gd name="T28" fmla="*/ 317 w 341"/>
                <a:gd name="T29" fmla="*/ 287 h 372"/>
                <a:gd name="T30" fmla="*/ 301 w 341"/>
                <a:gd name="T31" fmla="*/ 311 h 372"/>
                <a:gd name="T32" fmla="*/ 280 w 341"/>
                <a:gd name="T33" fmla="*/ 332 h 372"/>
                <a:gd name="T34" fmla="*/ 257 w 341"/>
                <a:gd name="T35" fmla="*/ 349 h 372"/>
                <a:gd name="T36" fmla="*/ 230 w 341"/>
                <a:gd name="T37" fmla="*/ 361 h 372"/>
                <a:gd name="T38" fmla="*/ 201 w 341"/>
                <a:gd name="T39" fmla="*/ 370 h 372"/>
                <a:gd name="T40" fmla="*/ 171 w 341"/>
                <a:gd name="T41" fmla="*/ 372 h 372"/>
                <a:gd name="T42" fmla="*/ 0 w 341"/>
                <a:gd name="T43" fmla="*/ 372 h 372"/>
                <a:gd name="T44" fmla="*/ 0 w 341"/>
                <a:gd name="T4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1" h="372">
                  <a:moveTo>
                    <a:pt x="0" y="0"/>
                  </a:moveTo>
                  <a:lnTo>
                    <a:pt x="171" y="0"/>
                  </a:lnTo>
                  <a:lnTo>
                    <a:pt x="201" y="4"/>
                  </a:lnTo>
                  <a:lnTo>
                    <a:pt x="230" y="11"/>
                  </a:lnTo>
                  <a:lnTo>
                    <a:pt x="257" y="24"/>
                  </a:lnTo>
                  <a:lnTo>
                    <a:pt x="280" y="41"/>
                  </a:lnTo>
                  <a:lnTo>
                    <a:pt x="301" y="61"/>
                  </a:lnTo>
                  <a:lnTo>
                    <a:pt x="317" y="85"/>
                  </a:lnTo>
                  <a:lnTo>
                    <a:pt x="330" y="112"/>
                  </a:lnTo>
                  <a:lnTo>
                    <a:pt x="338" y="141"/>
                  </a:lnTo>
                  <a:lnTo>
                    <a:pt x="341" y="172"/>
                  </a:lnTo>
                  <a:lnTo>
                    <a:pt x="341" y="201"/>
                  </a:lnTo>
                  <a:lnTo>
                    <a:pt x="338" y="231"/>
                  </a:lnTo>
                  <a:lnTo>
                    <a:pt x="330" y="260"/>
                  </a:lnTo>
                  <a:lnTo>
                    <a:pt x="317" y="287"/>
                  </a:lnTo>
                  <a:lnTo>
                    <a:pt x="301" y="311"/>
                  </a:lnTo>
                  <a:lnTo>
                    <a:pt x="280" y="332"/>
                  </a:lnTo>
                  <a:lnTo>
                    <a:pt x="257" y="349"/>
                  </a:lnTo>
                  <a:lnTo>
                    <a:pt x="230" y="361"/>
                  </a:lnTo>
                  <a:lnTo>
                    <a:pt x="201" y="370"/>
                  </a:lnTo>
                  <a:lnTo>
                    <a:pt x="171" y="372"/>
                  </a:lnTo>
                  <a:lnTo>
                    <a:pt x="0" y="3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18"/>
            <p:cNvSpPr>
              <a:spLocks/>
            </p:cNvSpPr>
            <p:nvPr/>
          </p:nvSpPr>
          <p:spPr bwMode="auto">
            <a:xfrm>
              <a:off x="1120" y="590"/>
              <a:ext cx="57" cy="62"/>
            </a:xfrm>
            <a:custGeom>
              <a:avLst/>
              <a:gdLst>
                <a:gd name="T0" fmla="*/ 0 w 341"/>
                <a:gd name="T1" fmla="*/ 0 h 371"/>
                <a:gd name="T2" fmla="*/ 171 w 341"/>
                <a:gd name="T3" fmla="*/ 0 h 371"/>
                <a:gd name="T4" fmla="*/ 201 w 341"/>
                <a:gd name="T5" fmla="*/ 3 h 371"/>
                <a:gd name="T6" fmla="*/ 230 w 341"/>
                <a:gd name="T7" fmla="*/ 10 h 371"/>
                <a:gd name="T8" fmla="*/ 257 w 341"/>
                <a:gd name="T9" fmla="*/ 24 h 371"/>
                <a:gd name="T10" fmla="*/ 280 w 341"/>
                <a:gd name="T11" fmla="*/ 40 h 371"/>
                <a:gd name="T12" fmla="*/ 301 w 341"/>
                <a:gd name="T13" fmla="*/ 61 h 371"/>
                <a:gd name="T14" fmla="*/ 317 w 341"/>
                <a:gd name="T15" fmla="*/ 84 h 371"/>
                <a:gd name="T16" fmla="*/ 330 w 341"/>
                <a:gd name="T17" fmla="*/ 111 h 371"/>
                <a:gd name="T18" fmla="*/ 338 w 341"/>
                <a:gd name="T19" fmla="*/ 140 h 371"/>
                <a:gd name="T20" fmla="*/ 341 w 341"/>
                <a:gd name="T21" fmla="*/ 171 h 371"/>
                <a:gd name="T22" fmla="*/ 341 w 341"/>
                <a:gd name="T23" fmla="*/ 200 h 371"/>
                <a:gd name="T24" fmla="*/ 338 w 341"/>
                <a:gd name="T25" fmla="*/ 231 h 371"/>
                <a:gd name="T26" fmla="*/ 330 w 341"/>
                <a:gd name="T27" fmla="*/ 260 h 371"/>
                <a:gd name="T28" fmla="*/ 317 w 341"/>
                <a:gd name="T29" fmla="*/ 287 h 371"/>
                <a:gd name="T30" fmla="*/ 301 w 341"/>
                <a:gd name="T31" fmla="*/ 310 h 371"/>
                <a:gd name="T32" fmla="*/ 280 w 341"/>
                <a:gd name="T33" fmla="*/ 331 h 371"/>
                <a:gd name="T34" fmla="*/ 257 w 341"/>
                <a:gd name="T35" fmla="*/ 348 h 371"/>
                <a:gd name="T36" fmla="*/ 230 w 341"/>
                <a:gd name="T37" fmla="*/ 361 h 371"/>
                <a:gd name="T38" fmla="*/ 201 w 341"/>
                <a:gd name="T39" fmla="*/ 369 h 371"/>
                <a:gd name="T40" fmla="*/ 171 w 341"/>
                <a:gd name="T41" fmla="*/ 371 h 371"/>
                <a:gd name="T42" fmla="*/ 0 w 341"/>
                <a:gd name="T43" fmla="*/ 371 h 371"/>
                <a:gd name="T44" fmla="*/ 0 w 341"/>
                <a:gd name="T4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1" h="371">
                  <a:moveTo>
                    <a:pt x="0" y="0"/>
                  </a:moveTo>
                  <a:lnTo>
                    <a:pt x="171" y="0"/>
                  </a:lnTo>
                  <a:lnTo>
                    <a:pt x="201" y="3"/>
                  </a:lnTo>
                  <a:lnTo>
                    <a:pt x="230" y="10"/>
                  </a:lnTo>
                  <a:lnTo>
                    <a:pt x="257" y="24"/>
                  </a:lnTo>
                  <a:lnTo>
                    <a:pt x="280" y="40"/>
                  </a:lnTo>
                  <a:lnTo>
                    <a:pt x="301" y="61"/>
                  </a:lnTo>
                  <a:lnTo>
                    <a:pt x="317" y="84"/>
                  </a:lnTo>
                  <a:lnTo>
                    <a:pt x="330" y="111"/>
                  </a:lnTo>
                  <a:lnTo>
                    <a:pt x="338" y="140"/>
                  </a:lnTo>
                  <a:lnTo>
                    <a:pt x="341" y="171"/>
                  </a:lnTo>
                  <a:lnTo>
                    <a:pt x="341" y="200"/>
                  </a:lnTo>
                  <a:lnTo>
                    <a:pt x="338" y="231"/>
                  </a:lnTo>
                  <a:lnTo>
                    <a:pt x="330" y="260"/>
                  </a:lnTo>
                  <a:lnTo>
                    <a:pt x="317" y="287"/>
                  </a:lnTo>
                  <a:lnTo>
                    <a:pt x="301" y="310"/>
                  </a:lnTo>
                  <a:lnTo>
                    <a:pt x="280" y="331"/>
                  </a:lnTo>
                  <a:lnTo>
                    <a:pt x="257" y="348"/>
                  </a:lnTo>
                  <a:lnTo>
                    <a:pt x="230" y="361"/>
                  </a:lnTo>
                  <a:lnTo>
                    <a:pt x="201" y="369"/>
                  </a:lnTo>
                  <a:lnTo>
                    <a:pt x="171" y="371"/>
                  </a:lnTo>
                  <a:lnTo>
                    <a:pt x="0" y="37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19"/>
            <p:cNvSpPr>
              <a:spLocks/>
            </p:cNvSpPr>
            <p:nvPr/>
          </p:nvSpPr>
          <p:spPr bwMode="auto">
            <a:xfrm>
              <a:off x="1120" y="339"/>
              <a:ext cx="72" cy="72"/>
            </a:xfrm>
            <a:custGeom>
              <a:avLst/>
              <a:gdLst>
                <a:gd name="T0" fmla="*/ 317 w 430"/>
                <a:gd name="T1" fmla="*/ 0 h 433"/>
                <a:gd name="T2" fmla="*/ 341 w 430"/>
                <a:gd name="T3" fmla="*/ 3 h 433"/>
                <a:gd name="T4" fmla="*/ 362 w 430"/>
                <a:gd name="T5" fmla="*/ 10 h 433"/>
                <a:gd name="T6" fmla="*/ 382 w 430"/>
                <a:gd name="T7" fmla="*/ 22 h 433"/>
                <a:gd name="T8" fmla="*/ 398 w 430"/>
                <a:gd name="T9" fmla="*/ 37 h 433"/>
                <a:gd name="T10" fmla="*/ 411 w 430"/>
                <a:gd name="T11" fmla="*/ 56 h 433"/>
                <a:gd name="T12" fmla="*/ 421 w 430"/>
                <a:gd name="T13" fmla="*/ 77 h 433"/>
                <a:gd name="T14" fmla="*/ 427 w 430"/>
                <a:gd name="T15" fmla="*/ 102 h 433"/>
                <a:gd name="T16" fmla="*/ 430 w 430"/>
                <a:gd name="T17" fmla="*/ 129 h 433"/>
                <a:gd name="T18" fmla="*/ 430 w 430"/>
                <a:gd name="T19" fmla="*/ 153 h 433"/>
                <a:gd name="T20" fmla="*/ 426 w 430"/>
                <a:gd name="T21" fmla="*/ 189 h 433"/>
                <a:gd name="T22" fmla="*/ 416 w 430"/>
                <a:gd name="T23" fmla="*/ 225 h 433"/>
                <a:gd name="T24" fmla="*/ 402 w 430"/>
                <a:gd name="T25" fmla="*/ 259 h 433"/>
                <a:gd name="T26" fmla="*/ 383 w 430"/>
                <a:gd name="T27" fmla="*/ 291 h 433"/>
                <a:gd name="T28" fmla="*/ 358 w 430"/>
                <a:gd name="T29" fmla="*/ 321 h 433"/>
                <a:gd name="T30" fmla="*/ 331 w 430"/>
                <a:gd name="T31" fmla="*/ 345 h 433"/>
                <a:gd name="T32" fmla="*/ 301 w 430"/>
                <a:gd name="T33" fmla="*/ 366 h 433"/>
                <a:gd name="T34" fmla="*/ 269 w 430"/>
                <a:gd name="T35" fmla="*/ 382 h 433"/>
                <a:gd name="T36" fmla="*/ 0 w 430"/>
                <a:gd name="T37" fmla="*/ 433 h 433"/>
                <a:gd name="T38" fmla="*/ 0 w 430"/>
                <a:gd name="T39" fmla="*/ 37 h 433"/>
                <a:gd name="T40" fmla="*/ 266 w 430"/>
                <a:gd name="T41" fmla="*/ 6 h 433"/>
                <a:gd name="T42" fmla="*/ 293 w 430"/>
                <a:gd name="T43" fmla="*/ 1 h 433"/>
                <a:gd name="T44" fmla="*/ 317 w 430"/>
                <a:gd name="T45"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0" h="433">
                  <a:moveTo>
                    <a:pt x="317" y="0"/>
                  </a:moveTo>
                  <a:lnTo>
                    <a:pt x="341" y="3"/>
                  </a:lnTo>
                  <a:lnTo>
                    <a:pt x="362" y="10"/>
                  </a:lnTo>
                  <a:lnTo>
                    <a:pt x="382" y="22"/>
                  </a:lnTo>
                  <a:lnTo>
                    <a:pt x="398" y="37"/>
                  </a:lnTo>
                  <a:lnTo>
                    <a:pt x="411" y="56"/>
                  </a:lnTo>
                  <a:lnTo>
                    <a:pt x="421" y="77"/>
                  </a:lnTo>
                  <a:lnTo>
                    <a:pt x="427" y="102"/>
                  </a:lnTo>
                  <a:lnTo>
                    <a:pt x="430" y="129"/>
                  </a:lnTo>
                  <a:lnTo>
                    <a:pt x="430" y="153"/>
                  </a:lnTo>
                  <a:lnTo>
                    <a:pt x="426" y="189"/>
                  </a:lnTo>
                  <a:lnTo>
                    <a:pt x="416" y="225"/>
                  </a:lnTo>
                  <a:lnTo>
                    <a:pt x="402" y="259"/>
                  </a:lnTo>
                  <a:lnTo>
                    <a:pt x="383" y="291"/>
                  </a:lnTo>
                  <a:lnTo>
                    <a:pt x="358" y="321"/>
                  </a:lnTo>
                  <a:lnTo>
                    <a:pt x="331" y="345"/>
                  </a:lnTo>
                  <a:lnTo>
                    <a:pt x="301" y="366"/>
                  </a:lnTo>
                  <a:lnTo>
                    <a:pt x="269" y="382"/>
                  </a:lnTo>
                  <a:lnTo>
                    <a:pt x="0" y="433"/>
                  </a:lnTo>
                  <a:lnTo>
                    <a:pt x="0" y="37"/>
                  </a:lnTo>
                  <a:lnTo>
                    <a:pt x="266" y="6"/>
                  </a:lnTo>
                  <a:lnTo>
                    <a:pt x="293" y="1"/>
                  </a:lnTo>
                  <a:lnTo>
                    <a:pt x="3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20"/>
            <p:cNvSpPr>
              <a:spLocks/>
            </p:cNvSpPr>
            <p:nvPr/>
          </p:nvSpPr>
          <p:spPr bwMode="auto">
            <a:xfrm>
              <a:off x="865" y="291"/>
              <a:ext cx="245" cy="420"/>
            </a:xfrm>
            <a:custGeom>
              <a:avLst/>
              <a:gdLst>
                <a:gd name="T0" fmla="*/ 1304 w 1472"/>
                <a:gd name="T1" fmla="*/ 0 h 2521"/>
                <a:gd name="T2" fmla="*/ 1363 w 1472"/>
                <a:gd name="T3" fmla="*/ 12 h 2521"/>
                <a:gd name="T4" fmla="*/ 1412 w 1472"/>
                <a:gd name="T5" fmla="*/ 40 h 2521"/>
                <a:gd name="T6" fmla="*/ 1449 w 1472"/>
                <a:gd name="T7" fmla="*/ 85 h 2521"/>
                <a:gd name="T8" fmla="*/ 1469 w 1472"/>
                <a:gd name="T9" fmla="*/ 140 h 2521"/>
                <a:gd name="T10" fmla="*/ 1472 w 1472"/>
                <a:gd name="T11" fmla="*/ 2351 h 2521"/>
                <a:gd name="T12" fmla="*/ 1461 w 1472"/>
                <a:gd name="T13" fmla="*/ 2411 h 2521"/>
                <a:gd name="T14" fmla="*/ 1432 w 1472"/>
                <a:gd name="T15" fmla="*/ 2461 h 2521"/>
                <a:gd name="T16" fmla="*/ 1388 w 1472"/>
                <a:gd name="T17" fmla="*/ 2498 h 2521"/>
                <a:gd name="T18" fmla="*/ 1334 w 1472"/>
                <a:gd name="T19" fmla="*/ 2519 h 2521"/>
                <a:gd name="T20" fmla="*/ 947 w 1472"/>
                <a:gd name="T21" fmla="*/ 2521 h 2521"/>
                <a:gd name="T22" fmla="*/ 955 w 1472"/>
                <a:gd name="T23" fmla="*/ 2488 h 2521"/>
                <a:gd name="T24" fmla="*/ 961 w 1472"/>
                <a:gd name="T25" fmla="*/ 2467 h 2521"/>
                <a:gd name="T26" fmla="*/ 977 w 1472"/>
                <a:gd name="T27" fmla="*/ 2383 h 2521"/>
                <a:gd name="T28" fmla="*/ 823 w 1472"/>
                <a:gd name="T29" fmla="*/ 2367 h 2521"/>
                <a:gd name="T30" fmla="*/ 838 w 1472"/>
                <a:gd name="T31" fmla="*/ 2330 h 2521"/>
                <a:gd name="T32" fmla="*/ 837 w 1472"/>
                <a:gd name="T33" fmla="*/ 2286 h 2521"/>
                <a:gd name="T34" fmla="*/ 816 w 1472"/>
                <a:gd name="T35" fmla="*/ 2244 h 2521"/>
                <a:gd name="T36" fmla="*/ 780 w 1472"/>
                <a:gd name="T37" fmla="*/ 2215 h 2521"/>
                <a:gd name="T38" fmla="*/ 733 w 1472"/>
                <a:gd name="T39" fmla="*/ 2203 h 2521"/>
                <a:gd name="T40" fmla="*/ 686 w 1472"/>
                <a:gd name="T41" fmla="*/ 2215 h 2521"/>
                <a:gd name="T42" fmla="*/ 650 w 1472"/>
                <a:gd name="T43" fmla="*/ 2244 h 2521"/>
                <a:gd name="T44" fmla="*/ 630 w 1472"/>
                <a:gd name="T45" fmla="*/ 2286 h 2521"/>
                <a:gd name="T46" fmla="*/ 629 w 1472"/>
                <a:gd name="T47" fmla="*/ 2330 h 2521"/>
                <a:gd name="T48" fmla="*/ 643 w 1472"/>
                <a:gd name="T49" fmla="*/ 2367 h 2521"/>
                <a:gd name="T50" fmla="*/ 360 w 1472"/>
                <a:gd name="T51" fmla="*/ 2383 h 2521"/>
                <a:gd name="T52" fmla="*/ 363 w 1472"/>
                <a:gd name="T53" fmla="*/ 2374 h 2521"/>
                <a:gd name="T54" fmla="*/ 369 w 1472"/>
                <a:gd name="T55" fmla="*/ 2356 h 2521"/>
                <a:gd name="T56" fmla="*/ 372 w 1472"/>
                <a:gd name="T57" fmla="*/ 2054 h 2521"/>
                <a:gd name="T58" fmla="*/ 1212 w 1472"/>
                <a:gd name="T59" fmla="*/ 2051 h 2521"/>
                <a:gd name="T60" fmla="*/ 1236 w 1472"/>
                <a:gd name="T61" fmla="*/ 2034 h 2521"/>
                <a:gd name="T62" fmla="*/ 1244 w 1472"/>
                <a:gd name="T63" fmla="*/ 2006 h 2521"/>
                <a:gd name="T64" fmla="*/ 1242 w 1472"/>
                <a:gd name="T65" fmla="*/ 313 h 2521"/>
                <a:gd name="T66" fmla="*/ 1226 w 1472"/>
                <a:gd name="T67" fmla="*/ 290 h 2521"/>
                <a:gd name="T68" fmla="*/ 1198 w 1472"/>
                <a:gd name="T69" fmla="*/ 281 h 2521"/>
                <a:gd name="T70" fmla="*/ 259 w 1472"/>
                <a:gd name="T71" fmla="*/ 284 h 2521"/>
                <a:gd name="T72" fmla="*/ 237 w 1472"/>
                <a:gd name="T73" fmla="*/ 300 h 2521"/>
                <a:gd name="T74" fmla="*/ 228 w 1472"/>
                <a:gd name="T75" fmla="*/ 328 h 2521"/>
                <a:gd name="T76" fmla="*/ 0 w 1472"/>
                <a:gd name="T77" fmla="*/ 1459 h 2521"/>
                <a:gd name="T78" fmla="*/ 3 w 1472"/>
                <a:gd name="T79" fmla="*/ 140 h 2521"/>
                <a:gd name="T80" fmla="*/ 23 w 1472"/>
                <a:gd name="T81" fmla="*/ 85 h 2521"/>
                <a:gd name="T82" fmla="*/ 60 w 1472"/>
                <a:gd name="T83" fmla="*/ 40 h 2521"/>
                <a:gd name="T84" fmla="*/ 110 w 1472"/>
                <a:gd name="T85" fmla="*/ 12 h 2521"/>
                <a:gd name="T86" fmla="*/ 169 w 1472"/>
                <a:gd name="T87" fmla="*/ 0 h 2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2" h="2521">
                  <a:moveTo>
                    <a:pt x="169" y="0"/>
                  </a:moveTo>
                  <a:lnTo>
                    <a:pt x="1304" y="0"/>
                  </a:lnTo>
                  <a:lnTo>
                    <a:pt x="1334" y="3"/>
                  </a:lnTo>
                  <a:lnTo>
                    <a:pt x="1363" y="12"/>
                  </a:lnTo>
                  <a:lnTo>
                    <a:pt x="1388" y="24"/>
                  </a:lnTo>
                  <a:lnTo>
                    <a:pt x="1412" y="40"/>
                  </a:lnTo>
                  <a:lnTo>
                    <a:pt x="1432" y="61"/>
                  </a:lnTo>
                  <a:lnTo>
                    <a:pt x="1449" y="85"/>
                  </a:lnTo>
                  <a:lnTo>
                    <a:pt x="1461" y="112"/>
                  </a:lnTo>
                  <a:lnTo>
                    <a:pt x="1469" y="140"/>
                  </a:lnTo>
                  <a:lnTo>
                    <a:pt x="1472" y="170"/>
                  </a:lnTo>
                  <a:lnTo>
                    <a:pt x="1472" y="2351"/>
                  </a:lnTo>
                  <a:lnTo>
                    <a:pt x="1469" y="2382"/>
                  </a:lnTo>
                  <a:lnTo>
                    <a:pt x="1461" y="2411"/>
                  </a:lnTo>
                  <a:lnTo>
                    <a:pt x="1449" y="2437"/>
                  </a:lnTo>
                  <a:lnTo>
                    <a:pt x="1432" y="2461"/>
                  </a:lnTo>
                  <a:lnTo>
                    <a:pt x="1412" y="2482"/>
                  </a:lnTo>
                  <a:lnTo>
                    <a:pt x="1388" y="2498"/>
                  </a:lnTo>
                  <a:lnTo>
                    <a:pt x="1363" y="2511"/>
                  </a:lnTo>
                  <a:lnTo>
                    <a:pt x="1334" y="2519"/>
                  </a:lnTo>
                  <a:lnTo>
                    <a:pt x="1304" y="2521"/>
                  </a:lnTo>
                  <a:lnTo>
                    <a:pt x="947" y="2521"/>
                  </a:lnTo>
                  <a:lnTo>
                    <a:pt x="952" y="2503"/>
                  </a:lnTo>
                  <a:lnTo>
                    <a:pt x="955" y="2488"/>
                  </a:lnTo>
                  <a:lnTo>
                    <a:pt x="959" y="2476"/>
                  </a:lnTo>
                  <a:lnTo>
                    <a:pt x="961" y="2467"/>
                  </a:lnTo>
                  <a:lnTo>
                    <a:pt x="961" y="2463"/>
                  </a:lnTo>
                  <a:lnTo>
                    <a:pt x="977" y="2383"/>
                  </a:lnTo>
                  <a:lnTo>
                    <a:pt x="811" y="2383"/>
                  </a:lnTo>
                  <a:lnTo>
                    <a:pt x="823" y="2367"/>
                  </a:lnTo>
                  <a:lnTo>
                    <a:pt x="832" y="2350"/>
                  </a:lnTo>
                  <a:lnTo>
                    <a:pt x="838" y="2330"/>
                  </a:lnTo>
                  <a:lnTo>
                    <a:pt x="840" y="2311"/>
                  </a:lnTo>
                  <a:lnTo>
                    <a:pt x="837" y="2286"/>
                  </a:lnTo>
                  <a:lnTo>
                    <a:pt x="829" y="2263"/>
                  </a:lnTo>
                  <a:lnTo>
                    <a:pt x="816" y="2244"/>
                  </a:lnTo>
                  <a:lnTo>
                    <a:pt x="800" y="2227"/>
                  </a:lnTo>
                  <a:lnTo>
                    <a:pt x="780" y="2215"/>
                  </a:lnTo>
                  <a:lnTo>
                    <a:pt x="758" y="2206"/>
                  </a:lnTo>
                  <a:lnTo>
                    <a:pt x="733" y="2203"/>
                  </a:lnTo>
                  <a:lnTo>
                    <a:pt x="709" y="2206"/>
                  </a:lnTo>
                  <a:lnTo>
                    <a:pt x="686" y="2215"/>
                  </a:lnTo>
                  <a:lnTo>
                    <a:pt x="667" y="2227"/>
                  </a:lnTo>
                  <a:lnTo>
                    <a:pt x="650" y="2244"/>
                  </a:lnTo>
                  <a:lnTo>
                    <a:pt x="638" y="2263"/>
                  </a:lnTo>
                  <a:lnTo>
                    <a:pt x="630" y="2286"/>
                  </a:lnTo>
                  <a:lnTo>
                    <a:pt x="627" y="2311"/>
                  </a:lnTo>
                  <a:lnTo>
                    <a:pt x="629" y="2330"/>
                  </a:lnTo>
                  <a:lnTo>
                    <a:pt x="635" y="2350"/>
                  </a:lnTo>
                  <a:lnTo>
                    <a:pt x="643" y="2367"/>
                  </a:lnTo>
                  <a:lnTo>
                    <a:pt x="656" y="2383"/>
                  </a:lnTo>
                  <a:lnTo>
                    <a:pt x="360" y="2383"/>
                  </a:lnTo>
                  <a:lnTo>
                    <a:pt x="361" y="2381"/>
                  </a:lnTo>
                  <a:lnTo>
                    <a:pt x="363" y="2374"/>
                  </a:lnTo>
                  <a:lnTo>
                    <a:pt x="365" y="2366"/>
                  </a:lnTo>
                  <a:lnTo>
                    <a:pt x="369" y="2356"/>
                  </a:lnTo>
                  <a:lnTo>
                    <a:pt x="372" y="2345"/>
                  </a:lnTo>
                  <a:lnTo>
                    <a:pt x="372" y="2054"/>
                  </a:lnTo>
                  <a:lnTo>
                    <a:pt x="1198" y="2054"/>
                  </a:lnTo>
                  <a:lnTo>
                    <a:pt x="1212" y="2051"/>
                  </a:lnTo>
                  <a:lnTo>
                    <a:pt x="1226" y="2044"/>
                  </a:lnTo>
                  <a:lnTo>
                    <a:pt x="1236" y="2034"/>
                  </a:lnTo>
                  <a:lnTo>
                    <a:pt x="1242" y="2022"/>
                  </a:lnTo>
                  <a:lnTo>
                    <a:pt x="1244" y="2006"/>
                  </a:lnTo>
                  <a:lnTo>
                    <a:pt x="1244" y="328"/>
                  </a:lnTo>
                  <a:lnTo>
                    <a:pt x="1242" y="313"/>
                  </a:lnTo>
                  <a:lnTo>
                    <a:pt x="1236" y="300"/>
                  </a:lnTo>
                  <a:lnTo>
                    <a:pt x="1226" y="290"/>
                  </a:lnTo>
                  <a:lnTo>
                    <a:pt x="1212" y="284"/>
                  </a:lnTo>
                  <a:lnTo>
                    <a:pt x="1198" y="281"/>
                  </a:lnTo>
                  <a:lnTo>
                    <a:pt x="275" y="281"/>
                  </a:lnTo>
                  <a:lnTo>
                    <a:pt x="259" y="284"/>
                  </a:lnTo>
                  <a:lnTo>
                    <a:pt x="247" y="290"/>
                  </a:lnTo>
                  <a:lnTo>
                    <a:pt x="237" y="300"/>
                  </a:lnTo>
                  <a:lnTo>
                    <a:pt x="231" y="313"/>
                  </a:lnTo>
                  <a:lnTo>
                    <a:pt x="228" y="328"/>
                  </a:lnTo>
                  <a:lnTo>
                    <a:pt x="228" y="1459"/>
                  </a:lnTo>
                  <a:lnTo>
                    <a:pt x="0" y="1459"/>
                  </a:lnTo>
                  <a:lnTo>
                    <a:pt x="0" y="170"/>
                  </a:lnTo>
                  <a:lnTo>
                    <a:pt x="3" y="140"/>
                  </a:lnTo>
                  <a:lnTo>
                    <a:pt x="11" y="112"/>
                  </a:lnTo>
                  <a:lnTo>
                    <a:pt x="23" y="85"/>
                  </a:lnTo>
                  <a:lnTo>
                    <a:pt x="40" y="61"/>
                  </a:lnTo>
                  <a:lnTo>
                    <a:pt x="60" y="40"/>
                  </a:lnTo>
                  <a:lnTo>
                    <a:pt x="83" y="24"/>
                  </a:lnTo>
                  <a:lnTo>
                    <a:pt x="110" y="12"/>
                  </a:lnTo>
                  <a:lnTo>
                    <a:pt x="139" y="3"/>
                  </a:lnTo>
                  <a:lnTo>
                    <a:pt x="1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21"/>
            <p:cNvSpPr>
              <a:spLocks/>
            </p:cNvSpPr>
            <p:nvPr/>
          </p:nvSpPr>
          <p:spPr bwMode="auto">
            <a:xfrm>
              <a:off x="638" y="439"/>
              <a:ext cx="403" cy="390"/>
            </a:xfrm>
            <a:custGeom>
              <a:avLst/>
              <a:gdLst>
                <a:gd name="T0" fmla="*/ 1252 w 2416"/>
                <a:gd name="T1" fmla="*/ 666 h 2337"/>
                <a:gd name="T2" fmla="*/ 2225 w 2416"/>
                <a:gd name="T3" fmla="*/ 669 h 2337"/>
                <a:gd name="T4" fmla="*/ 2293 w 2416"/>
                <a:gd name="T5" fmla="*/ 689 h 2337"/>
                <a:gd name="T6" fmla="*/ 2349 w 2416"/>
                <a:gd name="T7" fmla="*/ 727 h 2337"/>
                <a:gd name="T8" fmla="*/ 2390 w 2416"/>
                <a:gd name="T9" fmla="*/ 780 h 2337"/>
                <a:gd name="T10" fmla="*/ 2413 w 2416"/>
                <a:gd name="T11" fmla="*/ 843 h 2337"/>
                <a:gd name="T12" fmla="*/ 2413 w 2416"/>
                <a:gd name="T13" fmla="*/ 912 h 2337"/>
                <a:gd name="T14" fmla="*/ 2390 w 2416"/>
                <a:gd name="T15" fmla="*/ 976 h 2337"/>
                <a:gd name="T16" fmla="*/ 2349 w 2416"/>
                <a:gd name="T17" fmla="*/ 1029 h 2337"/>
                <a:gd name="T18" fmla="*/ 2293 w 2416"/>
                <a:gd name="T19" fmla="*/ 1067 h 2337"/>
                <a:gd name="T20" fmla="*/ 2225 w 2416"/>
                <a:gd name="T21" fmla="*/ 1087 h 2337"/>
                <a:gd name="T22" fmla="*/ 1616 w 2416"/>
                <a:gd name="T23" fmla="*/ 1090 h 2337"/>
                <a:gd name="T24" fmla="*/ 1604 w 2416"/>
                <a:gd name="T25" fmla="*/ 1504 h 2337"/>
                <a:gd name="T26" fmla="*/ 1572 w 2416"/>
                <a:gd name="T27" fmla="*/ 1577 h 2337"/>
                <a:gd name="T28" fmla="*/ 1532 w 2416"/>
                <a:gd name="T29" fmla="*/ 1647 h 2337"/>
                <a:gd name="T30" fmla="*/ 1489 w 2416"/>
                <a:gd name="T31" fmla="*/ 1714 h 2337"/>
                <a:gd name="T32" fmla="*/ 1443 w 2416"/>
                <a:gd name="T33" fmla="*/ 1775 h 2337"/>
                <a:gd name="T34" fmla="*/ 1400 w 2416"/>
                <a:gd name="T35" fmla="*/ 1829 h 2337"/>
                <a:gd name="T36" fmla="*/ 1360 w 2416"/>
                <a:gd name="T37" fmla="*/ 1873 h 2337"/>
                <a:gd name="T38" fmla="*/ 1329 w 2416"/>
                <a:gd name="T39" fmla="*/ 1907 h 2337"/>
                <a:gd name="T40" fmla="*/ 1307 w 2416"/>
                <a:gd name="T41" fmla="*/ 1929 h 2337"/>
                <a:gd name="T42" fmla="*/ 1298 w 2416"/>
                <a:gd name="T43" fmla="*/ 1937 h 2337"/>
                <a:gd name="T44" fmla="*/ 1280 w 2416"/>
                <a:gd name="T45" fmla="*/ 1968 h 2337"/>
                <a:gd name="T46" fmla="*/ 1279 w 2416"/>
                <a:gd name="T47" fmla="*/ 2002 h 2337"/>
                <a:gd name="T48" fmla="*/ 1295 w 2416"/>
                <a:gd name="T49" fmla="*/ 2034 h 2337"/>
                <a:gd name="T50" fmla="*/ 1327 w 2416"/>
                <a:gd name="T51" fmla="*/ 2053 h 2337"/>
                <a:gd name="T52" fmla="*/ 1360 w 2416"/>
                <a:gd name="T53" fmla="*/ 2054 h 2337"/>
                <a:gd name="T54" fmla="*/ 1390 w 2416"/>
                <a:gd name="T55" fmla="*/ 2037 h 2337"/>
                <a:gd name="T56" fmla="*/ 1401 w 2416"/>
                <a:gd name="T57" fmla="*/ 2026 h 2337"/>
                <a:gd name="T58" fmla="*/ 1427 w 2416"/>
                <a:gd name="T59" fmla="*/ 2001 h 2337"/>
                <a:gd name="T60" fmla="*/ 1463 w 2416"/>
                <a:gd name="T61" fmla="*/ 1963 h 2337"/>
                <a:gd name="T62" fmla="*/ 1506 w 2416"/>
                <a:gd name="T63" fmla="*/ 1913 h 2337"/>
                <a:gd name="T64" fmla="*/ 1554 w 2416"/>
                <a:gd name="T65" fmla="*/ 1855 h 2337"/>
                <a:gd name="T66" fmla="*/ 1603 w 2416"/>
                <a:gd name="T67" fmla="*/ 1787 h 2337"/>
                <a:gd name="T68" fmla="*/ 1651 w 2416"/>
                <a:gd name="T69" fmla="*/ 1712 h 2337"/>
                <a:gd name="T70" fmla="*/ 1695 w 2416"/>
                <a:gd name="T71" fmla="*/ 1633 h 2337"/>
                <a:gd name="T72" fmla="*/ 2205 w 2416"/>
                <a:gd name="T73" fmla="*/ 1592 h 2337"/>
                <a:gd name="T74" fmla="*/ 2203 w 2416"/>
                <a:gd name="T75" fmla="*/ 1604 h 2337"/>
                <a:gd name="T76" fmla="*/ 2195 w 2416"/>
                <a:gd name="T77" fmla="*/ 1637 h 2337"/>
                <a:gd name="T78" fmla="*/ 2181 w 2416"/>
                <a:gd name="T79" fmla="*/ 1686 h 2337"/>
                <a:gd name="T80" fmla="*/ 2161 w 2416"/>
                <a:gd name="T81" fmla="*/ 1746 h 2337"/>
                <a:gd name="T82" fmla="*/ 2134 w 2416"/>
                <a:gd name="T83" fmla="*/ 1814 h 2337"/>
                <a:gd name="T84" fmla="*/ 2102 w 2416"/>
                <a:gd name="T85" fmla="*/ 1886 h 2337"/>
                <a:gd name="T86" fmla="*/ 2061 w 2416"/>
                <a:gd name="T87" fmla="*/ 1955 h 2337"/>
                <a:gd name="T88" fmla="*/ 2011 w 2416"/>
                <a:gd name="T89" fmla="*/ 2017 h 2337"/>
                <a:gd name="T90" fmla="*/ 1954 w 2416"/>
                <a:gd name="T91" fmla="*/ 2068 h 2337"/>
                <a:gd name="T92" fmla="*/ 1829 w 2416"/>
                <a:gd name="T93" fmla="*/ 2148 h 2337"/>
                <a:gd name="T94" fmla="*/ 1705 w 2416"/>
                <a:gd name="T95" fmla="*/ 2212 h 2337"/>
                <a:gd name="T96" fmla="*/ 1596 w 2416"/>
                <a:gd name="T97" fmla="*/ 2265 h 2337"/>
                <a:gd name="T98" fmla="*/ 1539 w 2416"/>
                <a:gd name="T99" fmla="*/ 2291 h 2337"/>
                <a:gd name="T100" fmla="*/ 1474 w 2416"/>
                <a:gd name="T101" fmla="*/ 2314 h 2337"/>
                <a:gd name="T102" fmla="*/ 1408 w 2416"/>
                <a:gd name="T103" fmla="*/ 2331 h 2337"/>
                <a:gd name="T104" fmla="*/ 1346 w 2416"/>
                <a:gd name="T105" fmla="*/ 2337 h 2337"/>
                <a:gd name="T106" fmla="*/ 73 w 2416"/>
                <a:gd name="T107" fmla="*/ 2335 h 2337"/>
                <a:gd name="T108" fmla="*/ 35 w 2416"/>
                <a:gd name="T109" fmla="*/ 2320 h 2337"/>
                <a:gd name="T110" fmla="*/ 9 w 2416"/>
                <a:gd name="T111" fmla="*/ 2292 h 2337"/>
                <a:gd name="T112" fmla="*/ 0 w 2416"/>
                <a:gd name="T113" fmla="*/ 2255 h 2337"/>
                <a:gd name="T114" fmla="*/ 8 w 2416"/>
                <a:gd name="T115" fmla="*/ 2211 h 2337"/>
                <a:gd name="T116" fmla="*/ 623 w 2416"/>
                <a:gd name="T117" fmla="*/ 542 h 2337"/>
                <a:gd name="T118" fmla="*/ 674 w 2416"/>
                <a:gd name="T119" fmla="*/ 458 h 2337"/>
                <a:gd name="T120" fmla="*/ 738 w 2416"/>
                <a:gd name="T121" fmla="*/ 377 h 2337"/>
                <a:gd name="T122" fmla="*/ 810 w 2416"/>
                <a:gd name="T123" fmla="*/ 306 h 2337"/>
                <a:gd name="T124" fmla="*/ 882 w 2416"/>
                <a:gd name="T125" fmla="*/ 251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6" h="2337">
                  <a:moveTo>
                    <a:pt x="1252" y="0"/>
                  </a:moveTo>
                  <a:lnTo>
                    <a:pt x="1252" y="666"/>
                  </a:lnTo>
                  <a:lnTo>
                    <a:pt x="2189" y="666"/>
                  </a:lnTo>
                  <a:lnTo>
                    <a:pt x="2225" y="669"/>
                  </a:lnTo>
                  <a:lnTo>
                    <a:pt x="2260" y="676"/>
                  </a:lnTo>
                  <a:lnTo>
                    <a:pt x="2293" y="689"/>
                  </a:lnTo>
                  <a:lnTo>
                    <a:pt x="2323" y="707"/>
                  </a:lnTo>
                  <a:lnTo>
                    <a:pt x="2349" y="727"/>
                  </a:lnTo>
                  <a:lnTo>
                    <a:pt x="2372" y="752"/>
                  </a:lnTo>
                  <a:lnTo>
                    <a:pt x="2390" y="780"/>
                  </a:lnTo>
                  <a:lnTo>
                    <a:pt x="2403" y="811"/>
                  </a:lnTo>
                  <a:lnTo>
                    <a:pt x="2413" y="843"/>
                  </a:lnTo>
                  <a:lnTo>
                    <a:pt x="2416" y="878"/>
                  </a:lnTo>
                  <a:lnTo>
                    <a:pt x="2413" y="912"/>
                  </a:lnTo>
                  <a:lnTo>
                    <a:pt x="2403" y="945"/>
                  </a:lnTo>
                  <a:lnTo>
                    <a:pt x="2390" y="976"/>
                  </a:lnTo>
                  <a:lnTo>
                    <a:pt x="2372" y="1004"/>
                  </a:lnTo>
                  <a:lnTo>
                    <a:pt x="2349" y="1029"/>
                  </a:lnTo>
                  <a:lnTo>
                    <a:pt x="2323" y="1049"/>
                  </a:lnTo>
                  <a:lnTo>
                    <a:pt x="2293" y="1067"/>
                  </a:lnTo>
                  <a:lnTo>
                    <a:pt x="2260" y="1080"/>
                  </a:lnTo>
                  <a:lnTo>
                    <a:pt x="2225" y="1087"/>
                  </a:lnTo>
                  <a:lnTo>
                    <a:pt x="2189" y="1090"/>
                  </a:lnTo>
                  <a:lnTo>
                    <a:pt x="1616" y="1090"/>
                  </a:lnTo>
                  <a:lnTo>
                    <a:pt x="1616" y="1467"/>
                  </a:lnTo>
                  <a:lnTo>
                    <a:pt x="1604" y="1504"/>
                  </a:lnTo>
                  <a:lnTo>
                    <a:pt x="1589" y="1541"/>
                  </a:lnTo>
                  <a:lnTo>
                    <a:pt x="1572" y="1577"/>
                  </a:lnTo>
                  <a:lnTo>
                    <a:pt x="1553" y="1613"/>
                  </a:lnTo>
                  <a:lnTo>
                    <a:pt x="1532" y="1647"/>
                  </a:lnTo>
                  <a:lnTo>
                    <a:pt x="1511" y="1681"/>
                  </a:lnTo>
                  <a:lnTo>
                    <a:pt x="1489" y="1714"/>
                  </a:lnTo>
                  <a:lnTo>
                    <a:pt x="1466" y="1745"/>
                  </a:lnTo>
                  <a:lnTo>
                    <a:pt x="1443" y="1775"/>
                  </a:lnTo>
                  <a:lnTo>
                    <a:pt x="1422" y="1803"/>
                  </a:lnTo>
                  <a:lnTo>
                    <a:pt x="1400" y="1829"/>
                  </a:lnTo>
                  <a:lnTo>
                    <a:pt x="1380" y="1853"/>
                  </a:lnTo>
                  <a:lnTo>
                    <a:pt x="1360" y="1873"/>
                  </a:lnTo>
                  <a:lnTo>
                    <a:pt x="1343" y="1892"/>
                  </a:lnTo>
                  <a:lnTo>
                    <a:pt x="1329" y="1907"/>
                  </a:lnTo>
                  <a:lnTo>
                    <a:pt x="1316" y="1920"/>
                  </a:lnTo>
                  <a:lnTo>
                    <a:pt x="1307" y="1929"/>
                  </a:lnTo>
                  <a:lnTo>
                    <a:pt x="1301" y="1935"/>
                  </a:lnTo>
                  <a:lnTo>
                    <a:pt x="1298" y="1937"/>
                  </a:lnTo>
                  <a:lnTo>
                    <a:pt x="1287" y="1952"/>
                  </a:lnTo>
                  <a:lnTo>
                    <a:pt x="1280" y="1968"/>
                  </a:lnTo>
                  <a:lnTo>
                    <a:pt x="1276" y="1985"/>
                  </a:lnTo>
                  <a:lnTo>
                    <a:pt x="1279" y="2002"/>
                  </a:lnTo>
                  <a:lnTo>
                    <a:pt x="1285" y="2019"/>
                  </a:lnTo>
                  <a:lnTo>
                    <a:pt x="1295" y="2034"/>
                  </a:lnTo>
                  <a:lnTo>
                    <a:pt x="1309" y="2046"/>
                  </a:lnTo>
                  <a:lnTo>
                    <a:pt x="1327" y="2053"/>
                  </a:lnTo>
                  <a:lnTo>
                    <a:pt x="1344" y="2056"/>
                  </a:lnTo>
                  <a:lnTo>
                    <a:pt x="1360" y="2054"/>
                  </a:lnTo>
                  <a:lnTo>
                    <a:pt x="1376" y="2048"/>
                  </a:lnTo>
                  <a:lnTo>
                    <a:pt x="1390" y="2037"/>
                  </a:lnTo>
                  <a:lnTo>
                    <a:pt x="1394" y="2034"/>
                  </a:lnTo>
                  <a:lnTo>
                    <a:pt x="1401" y="2026"/>
                  </a:lnTo>
                  <a:lnTo>
                    <a:pt x="1413" y="2016"/>
                  </a:lnTo>
                  <a:lnTo>
                    <a:pt x="1427" y="2001"/>
                  </a:lnTo>
                  <a:lnTo>
                    <a:pt x="1443" y="1984"/>
                  </a:lnTo>
                  <a:lnTo>
                    <a:pt x="1463" y="1963"/>
                  </a:lnTo>
                  <a:lnTo>
                    <a:pt x="1483" y="1939"/>
                  </a:lnTo>
                  <a:lnTo>
                    <a:pt x="1506" y="1913"/>
                  </a:lnTo>
                  <a:lnTo>
                    <a:pt x="1529" y="1885"/>
                  </a:lnTo>
                  <a:lnTo>
                    <a:pt x="1554" y="1855"/>
                  </a:lnTo>
                  <a:lnTo>
                    <a:pt x="1578" y="1822"/>
                  </a:lnTo>
                  <a:lnTo>
                    <a:pt x="1603" y="1787"/>
                  </a:lnTo>
                  <a:lnTo>
                    <a:pt x="1628" y="1751"/>
                  </a:lnTo>
                  <a:lnTo>
                    <a:pt x="1651" y="1712"/>
                  </a:lnTo>
                  <a:lnTo>
                    <a:pt x="1674" y="1673"/>
                  </a:lnTo>
                  <a:lnTo>
                    <a:pt x="1695" y="1633"/>
                  </a:lnTo>
                  <a:lnTo>
                    <a:pt x="1714" y="1592"/>
                  </a:lnTo>
                  <a:lnTo>
                    <a:pt x="2205" y="1592"/>
                  </a:lnTo>
                  <a:lnTo>
                    <a:pt x="2204" y="1595"/>
                  </a:lnTo>
                  <a:lnTo>
                    <a:pt x="2203" y="1604"/>
                  </a:lnTo>
                  <a:lnTo>
                    <a:pt x="2199" y="1619"/>
                  </a:lnTo>
                  <a:lnTo>
                    <a:pt x="2195" y="1637"/>
                  </a:lnTo>
                  <a:lnTo>
                    <a:pt x="2189" y="1660"/>
                  </a:lnTo>
                  <a:lnTo>
                    <a:pt x="2181" y="1686"/>
                  </a:lnTo>
                  <a:lnTo>
                    <a:pt x="2172" y="1715"/>
                  </a:lnTo>
                  <a:lnTo>
                    <a:pt x="2161" y="1746"/>
                  </a:lnTo>
                  <a:lnTo>
                    <a:pt x="2149" y="1780"/>
                  </a:lnTo>
                  <a:lnTo>
                    <a:pt x="2134" y="1814"/>
                  </a:lnTo>
                  <a:lnTo>
                    <a:pt x="2119" y="1851"/>
                  </a:lnTo>
                  <a:lnTo>
                    <a:pt x="2102" y="1886"/>
                  </a:lnTo>
                  <a:lnTo>
                    <a:pt x="2082" y="1921"/>
                  </a:lnTo>
                  <a:lnTo>
                    <a:pt x="2061" y="1955"/>
                  </a:lnTo>
                  <a:lnTo>
                    <a:pt x="2037" y="1987"/>
                  </a:lnTo>
                  <a:lnTo>
                    <a:pt x="2011" y="2017"/>
                  </a:lnTo>
                  <a:lnTo>
                    <a:pt x="1984" y="2044"/>
                  </a:lnTo>
                  <a:lnTo>
                    <a:pt x="1954" y="2068"/>
                  </a:lnTo>
                  <a:lnTo>
                    <a:pt x="1893" y="2110"/>
                  </a:lnTo>
                  <a:lnTo>
                    <a:pt x="1829" y="2148"/>
                  </a:lnTo>
                  <a:lnTo>
                    <a:pt x="1766" y="2182"/>
                  </a:lnTo>
                  <a:lnTo>
                    <a:pt x="1705" y="2212"/>
                  </a:lnTo>
                  <a:lnTo>
                    <a:pt x="1648" y="2239"/>
                  </a:lnTo>
                  <a:lnTo>
                    <a:pt x="1596" y="2265"/>
                  </a:lnTo>
                  <a:lnTo>
                    <a:pt x="1568" y="2279"/>
                  </a:lnTo>
                  <a:lnTo>
                    <a:pt x="1539" y="2291"/>
                  </a:lnTo>
                  <a:lnTo>
                    <a:pt x="1507" y="2303"/>
                  </a:lnTo>
                  <a:lnTo>
                    <a:pt x="1474" y="2314"/>
                  </a:lnTo>
                  <a:lnTo>
                    <a:pt x="1440" y="2324"/>
                  </a:lnTo>
                  <a:lnTo>
                    <a:pt x="1408" y="2331"/>
                  </a:lnTo>
                  <a:lnTo>
                    <a:pt x="1376" y="2336"/>
                  </a:lnTo>
                  <a:lnTo>
                    <a:pt x="1346" y="2337"/>
                  </a:lnTo>
                  <a:lnTo>
                    <a:pt x="96" y="2337"/>
                  </a:lnTo>
                  <a:lnTo>
                    <a:pt x="73" y="2335"/>
                  </a:lnTo>
                  <a:lnTo>
                    <a:pt x="52" y="2330"/>
                  </a:lnTo>
                  <a:lnTo>
                    <a:pt x="35" y="2320"/>
                  </a:lnTo>
                  <a:lnTo>
                    <a:pt x="20" y="2307"/>
                  </a:lnTo>
                  <a:lnTo>
                    <a:pt x="9" y="2292"/>
                  </a:lnTo>
                  <a:lnTo>
                    <a:pt x="3" y="2274"/>
                  </a:lnTo>
                  <a:lnTo>
                    <a:pt x="0" y="2255"/>
                  </a:lnTo>
                  <a:lnTo>
                    <a:pt x="2" y="2233"/>
                  </a:lnTo>
                  <a:lnTo>
                    <a:pt x="8" y="2211"/>
                  </a:lnTo>
                  <a:lnTo>
                    <a:pt x="605" y="582"/>
                  </a:lnTo>
                  <a:lnTo>
                    <a:pt x="623" y="542"/>
                  </a:lnTo>
                  <a:lnTo>
                    <a:pt x="646" y="500"/>
                  </a:lnTo>
                  <a:lnTo>
                    <a:pt x="674" y="458"/>
                  </a:lnTo>
                  <a:lnTo>
                    <a:pt x="704" y="417"/>
                  </a:lnTo>
                  <a:lnTo>
                    <a:pt x="738" y="377"/>
                  </a:lnTo>
                  <a:lnTo>
                    <a:pt x="773" y="340"/>
                  </a:lnTo>
                  <a:lnTo>
                    <a:pt x="810" y="306"/>
                  </a:lnTo>
                  <a:lnTo>
                    <a:pt x="847" y="276"/>
                  </a:lnTo>
                  <a:lnTo>
                    <a:pt x="882" y="251"/>
                  </a:lnTo>
                  <a:lnTo>
                    <a:pt x="12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68" name="Freeform 26"/>
          <p:cNvSpPr>
            <a:spLocks noEditPoints="1"/>
          </p:cNvSpPr>
          <p:nvPr/>
        </p:nvSpPr>
        <p:spPr bwMode="auto">
          <a:xfrm>
            <a:off x="6549005" y="3730542"/>
            <a:ext cx="355600" cy="695325"/>
          </a:xfrm>
          <a:custGeom>
            <a:avLst/>
            <a:gdLst>
              <a:gd name="T0" fmla="*/ 765 w 1790"/>
              <a:gd name="T1" fmla="*/ 1570 h 3502"/>
              <a:gd name="T2" fmla="*/ 778 w 1790"/>
              <a:gd name="T3" fmla="*/ 1793 h 3502"/>
              <a:gd name="T4" fmla="*/ 871 w 1790"/>
              <a:gd name="T5" fmla="*/ 1683 h 3502"/>
              <a:gd name="T6" fmla="*/ 1004 w 1790"/>
              <a:gd name="T7" fmla="*/ 1655 h 3502"/>
              <a:gd name="T8" fmla="*/ 1083 w 1790"/>
              <a:gd name="T9" fmla="*/ 1817 h 3502"/>
              <a:gd name="T10" fmla="*/ 1132 w 1790"/>
              <a:gd name="T11" fmla="*/ 1601 h 3502"/>
              <a:gd name="T12" fmla="*/ 942 w 1790"/>
              <a:gd name="T13" fmla="*/ 1469 h 3502"/>
              <a:gd name="T14" fmla="*/ 660 w 1790"/>
              <a:gd name="T15" fmla="*/ 1357 h 3502"/>
              <a:gd name="T16" fmla="*/ 517 w 1790"/>
              <a:gd name="T17" fmla="*/ 1673 h 3502"/>
              <a:gd name="T18" fmla="*/ 667 w 1790"/>
              <a:gd name="T19" fmla="*/ 1992 h 3502"/>
              <a:gd name="T20" fmla="*/ 775 w 1790"/>
              <a:gd name="T21" fmla="*/ 1920 h 3502"/>
              <a:gd name="T22" fmla="*/ 640 w 1790"/>
              <a:gd name="T23" fmla="*/ 1673 h 3502"/>
              <a:gd name="T24" fmla="*/ 777 w 1790"/>
              <a:gd name="T25" fmla="*/ 1421 h 3502"/>
              <a:gd name="T26" fmla="*/ 1068 w 1790"/>
              <a:gd name="T27" fmla="*/ 1401 h 3502"/>
              <a:gd name="T28" fmla="*/ 1239 w 1790"/>
              <a:gd name="T29" fmla="*/ 1629 h 3502"/>
              <a:gd name="T30" fmla="*/ 1133 w 1790"/>
              <a:gd name="T31" fmla="*/ 1903 h 3502"/>
              <a:gd name="T32" fmla="*/ 1228 w 1790"/>
              <a:gd name="T33" fmla="*/ 1980 h 3502"/>
              <a:gd name="T34" fmla="*/ 1365 w 1790"/>
              <a:gd name="T35" fmla="*/ 1673 h 3502"/>
              <a:gd name="T36" fmla="*/ 1223 w 1790"/>
              <a:gd name="T37" fmla="*/ 1357 h 3502"/>
              <a:gd name="T38" fmla="*/ 942 w 1790"/>
              <a:gd name="T39" fmla="*/ 1203 h 3502"/>
              <a:gd name="T40" fmla="*/ 1276 w 1790"/>
              <a:gd name="T41" fmla="*/ 1340 h 3502"/>
              <a:gd name="T42" fmla="*/ 1414 w 1790"/>
              <a:gd name="T43" fmla="*/ 1673 h 3502"/>
              <a:gd name="T44" fmla="*/ 1279 w 1790"/>
              <a:gd name="T45" fmla="*/ 2000 h 3502"/>
              <a:gd name="T46" fmla="*/ 1090 w 1790"/>
              <a:gd name="T47" fmla="*/ 2385 h 3502"/>
              <a:gd name="T48" fmla="*/ 1166 w 1790"/>
              <a:gd name="T49" fmla="*/ 2179 h 3502"/>
              <a:gd name="T50" fmla="*/ 1288 w 1790"/>
              <a:gd name="T51" fmla="*/ 2232 h 3502"/>
              <a:gd name="T52" fmla="*/ 1346 w 1790"/>
              <a:gd name="T53" fmla="*/ 2232 h 3502"/>
              <a:gd name="T54" fmla="*/ 1468 w 1790"/>
              <a:gd name="T55" fmla="*/ 2179 h 3502"/>
              <a:gd name="T56" fmla="*/ 1543 w 1790"/>
              <a:gd name="T57" fmla="*/ 2385 h 3502"/>
              <a:gd name="T58" fmla="*/ 1637 w 1790"/>
              <a:gd name="T59" fmla="*/ 2187 h 3502"/>
              <a:gd name="T60" fmla="*/ 1768 w 1790"/>
              <a:gd name="T61" fmla="*/ 2213 h 3502"/>
              <a:gd name="T62" fmla="*/ 1789 w 1790"/>
              <a:gd name="T63" fmla="*/ 3085 h 3502"/>
              <a:gd name="T64" fmla="*/ 1779 w 1790"/>
              <a:gd name="T65" fmla="*/ 3164 h 3502"/>
              <a:gd name="T66" fmla="*/ 1707 w 1790"/>
              <a:gd name="T67" fmla="*/ 3330 h 3502"/>
              <a:gd name="T68" fmla="*/ 1511 w 1790"/>
              <a:gd name="T69" fmla="*/ 3473 h 3502"/>
              <a:gd name="T70" fmla="*/ 1163 w 1790"/>
              <a:gd name="T71" fmla="*/ 3487 h 3502"/>
              <a:gd name="T72" fmla="*/ 934 w 1790"/>
              <a:gd name="T73" fmla="*/ 3373 h 3502"/>
              <a:gd name="T74" fmla="*/ 858 w 1790"/>
              <a:gd name="T75" fmla="*/ 3263 h 3502"/>
              <a:gd name="T76" fmla="*/ 768 w 1790"/>
              <a:gd name="T77" fmla="*/ 3106 h 3502"/>
              <a:gd name="T78" fmla="*/ 630 w 1790"/>
              <a:gd name="T79" fmla="*/ 2864 h 3502"/>
              <a:gd name="T80" fmla="*/ 521 w 1790"/>
              <a:gd name="T81" fmla="*/ 2667 h 3502"/>
              <a:gd name="T82" fmla="*/ 507 w 1790"/>
              <a:gd name="T83" fmla="*/ 2517 h 3502"/>
              <a:gd name="T84" fmla="*/ 636 w 1790"/>
              <a:gd name="T85" fmla="*/ 2496 h 3502"/>
              <a:gd name="T86" fmla="*/ 816 w 1790"/>
              <a:gd name="T87" fmla="*/ 2700 h 3502"/>
              <a:gd name="T88" fmla="*/ 615 w 1790"/>
              <a:gd name="T89" fmla="*/ 2011 h 3502"/>
              <a:gd name="T90" fmla="*/ 469 w 1790"/>
              <a:gd name="T91" fmla="*/ 1673 h 3502"/>
              <a:gd name="T92" fmla="*/ 608 w 1790"/>
              <a:gd name="T93" fmla="*/ 1340 h 3502"/>
              <a:gd name="T94" fmla="*/ 942 w 1790"/>
              <a:gd name="T95" fmla="*/ 1203 h 3502"/>
              <a:gd name="T96" fmla="*/ 639 w 1790"/>
              <a:gd name="T97" fmla="*/ 188 h 3502"/>
              <a:gd name="T98" fmla="*/ 1056 w 1790"/>
              <a:gd name="T99" fmla="*/ 141 h 3502"/>
              <a:gd name="T100" fmla="*/ 1625 w 1790"/>
              <a:gd name="T101" fmla="*/ 46 h 3502"/>
              <a:gd name="T102" fmla="*/ 1558 w 1790"/>
              <a:gd name="T103" fmla="*/ 2034 h 3502"/>
              <a:gd name="T104" fmla="*/ 161 w 1790"/>
              <a:gd name="T105" fmla="*/ 2902 h 3502"/>
              <a:gd name="T106" fmla="*/ 3 w 1790"/>
              <a:gd name="T107" fmla="*/ 2744 h 3502"/>
              <a:gd name="T108" fmla="*/ 71 w 1790"/>
              <a:gd name="T109" fmla="*/ 46 h 3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0" h="3502">
                <a:moveTo>
                  <a:pt x="942" y="1469"/>
                </a:moveTo>
                <a:lnTo>
                  <a:pt x="904" y="1472"/>
                </a:lnTo>
                <a:lnTo>
                  <a:pt x="870" y="1482"/>
                </a:lnTo>
                <a:lnTo>
                  <a:pt x="839" y="1498"/>
                </a:lnTo>
                <a:lnTo>
                  <a:pt x="810" y="1518"/>
                </a:lnTo>
                <a:lnTo>
                  <a:pt x="786" y="1542"/>
                </a:lnTo>
                <a:lnTo>
                  <a:pt x="765" y="1570"/>
                </a:lnTo>
                <a:lnTo>
                  <a:pt x="751" y="1602"/>
                </a:lnTo>
                <a:lnTo>
                  <a:pt x="741" y="1636"/>
                </a:lnTo>
                <a:lnTo>
                  <a:pt x="737" y="1673"/>
                </a:lnTo>
                <a:lnTo>
                  <a:pt x="741" y="1706"/>
                </a:lnTo>
                <a:lnTo>
                  <a:pt x="748" y="1737"/>
                </a:lnTo>
                <a:lnTo>
                  <a:pt x="761" y="1766"/>
                </a:lnTo>
                <a:lnTo>
                  <a:pt x="778" y="1793"/>
                </a:lnTo>
                <a:lnTo>
                  <a:pt x="798" y="1816"/>
                </a:lnTo>
                <a:lnTo>
                  <a:pt x="822" y="1837"/>
                </a:lnTo>
                <a:lnTo>
                  <a:pt x="850" y="1852"/>
                </a:lnTo>
                <a:lnTo>
                  <a:pt x="850" y="1744"/>
                </a:lnTo>
                <a:lnTo>
                  <a:pt x="852" y="1721"/>
                </a:lnTo>
                <a:lnTo>
                  <a:pt x="860" y="1700"/>
                </a:lnTo>
                <a:lnTo>
                  <a:pt x="871" y="1683"/>
                </a:lnTo>
                <a:lnTo>
                  <a:pt x="887" y="1667"/>
                </a:lnTo>
                <a:lnTo>
                  <a:pt x="905" y="1655"/>
                </a:lnTo>
                <a:lnTo>
                  <a:pt x="926" y="1649"/>
                </a:lnTo>
                <a:lnTo>
                  <a:pt x="950" y="1645"/>
                </a:lnTo>
                <a:lnTo>
                  <a:pt x="960" y="1645"/>
                </a:lnTo>
                <a:lnTo>
                  <a:pt x="983" y="1649"/>
                </a:lnTo>
                <a:lnTo>
                  <a:pt x="1004" y="1655"/>
                </a:lnTo>
                <a:lnTo>
                  <a:pt x="1021" y="1667"/>
                </a:lnTo>
                <a:lnTo>
                  <a:pt x="1037" y="1683"/>
                </a:lnTo>
                <a:lnTo>
                  <a:pt x="1049" y="1701"/>
                </a:lnTo>
                <a:lnTo>
                  <a:pt x="1056" y="1721"/>
                </a:lnTo>
                <a:lnTo>
                  <a:pt x="1059" y="1744"/>
                </a:lnTo>
                <a:lnTo>
                  <a:pt x="1059" y="1838"/>
                </a:lnTo>
                <a:lnTo>
                  <a:pt x="1083" y="1817"/>
                </a:lnTo>
                <a:lnTo>
                  <a:pt x="1104" y="1794"/>
                </a:lnTo>
                <a:lnTo>
                  <a:pt x="1122" y="1766"/>
                </a:lnTo>
                <a:lnTo>
                  <a:pt x="1134" y="1738"/>
                </a:lnTo>
                <a:lnTo>
                  <a:pt x="1142" y="1706"/>
                </a:lnTo>
                <a:lnTo>
                  <a:pt x="1145" y="1673"/>
                </a:lnTo>
                <a:lnTo>
                  <a:pt x="1142" y="1636"/>
                </a:lnTo>
                <a:lnTo>
                  <a:pt x="1132" y="1601"/>
                </a:lnTo>
                <a:lnTo>
                  <a:pt x="1118" y="1570"/>
                </a:lnTo>
                <a:lnTo>
                  <a:pt x="1098" y="1542"/>
                </a:lnTo>
                <a:lnTo>
                  <a:pt x="1072" y="1518"/>
                </a:lnTo>
                <a:lnTo>
                  <a:pt x="1045" y="1498"/>
                </a:lnTo>
                <a:lnTo>
                  <a:pt x="1013" y="1482"/>
                </a:lnTo>
                <a:lnTo>
                  <a:pt x="978" y="1472"/>
                </a:lnTo>
                <a:lnTo>
                  <a:pt x="942" y="1469"/>
                </a:lnTo>
                <a:close/>
                <a:moveTo>
                  <a:pt x="942" y="1251"/>
                </a:moveTo>
                <a:lnTo>
                  <a:pt x="889" y="1254"/>
                </a:lnTo>
                <a:lnTo>
                  <a:pt x="837" y="1263"/>
                </a:lnTo>
                <a:lnTo>
                  <a:pt x="788" y="1279"/>
                </a:lnTo>
                <a:lnTo>
                  <a:pt x="743" y="1300"/>
                </a:lnTo>
                <a:lnTo>
                  <a:pt x="700" y="1326"/>
                </a:lnTo>
                <a:lnTo>
                  <a:pt x="660" y="1357"/>
                </a:lnTo>
                <a:lnTo>
                  <a:pt x="625" y="1392"/>
                </a:lnTo>
                <a:lnTo>
                  <a:pt x="594" y="1432"/>
                </a:lnTo>
                <a:lnTo>
                  <a:pt x="567" y="1475"/>
                </a:lnTo>
                <a:lnTo>
                  <a:pt x="546" y="1520"/>
                </a:lnTo>
                <a:lnTo>
                  <a:pt x="531" y="1569"/>
                </a:lnTo>
                <a:lnTo>
                  <a:pt x="521" y="1620"/>
                </a:lnTo>
                <a:lnTo>
                  <a:pt x="517" y="1673"/>
                </a:lnTo>
                <a:lnTo>
                  <a:pt x="522" y="1727"/>
                </a:lnTo>
                <a:lnTo>
                  <a:pt x="532" y="1778"/>
                </a:lnTo>
                <a:lnTo>
                  <a:pt x="547" y="1828"/>
                </a:lnTo>
                <a:lnTo>
                  <a:pt x="569" y="1874"/>
                </a:lnTo>
                <a:lnTo>
                  <a:pt x="597" y="1917"/>
                </a:lnTo>
                <a:lnTo>
                  <a:pt x="629" y="1957"/>
                </a:lnTo>
                <a:lnTo>
                  <a:pt x="667" y="1992"/>
                </a:lnTo>
                <a:lnTo>
                  <a:pt x="707" y="2023"/>
                </a:lnTo>
                <a:lnTo>
                  <a:pt x="752" y="2049"/>
                </a:lnTo>
                <a:lnTo>
                  <a:pt x="799" y="2069"/>
                </a:lnTo>
                <a:lnTo>
                  <a:pt x="850" y="2083"/>
                </a:lnTo>
                <a:lnTo>
                  <a:pt x="850" y="1957"/>
                </a:lnTo>
                <a:lnTo>
                  <a:pt x="810" y="1941"/>
                </a:lnTo>
                <a:lnTo>
                  <a:pt x="775" y="1920"/>
                </a:lnTo>
                <a:lnTo>
                  <a:pt x="742" y="1895"/>
                </a:lnTo>
                <a:lnTo>
                  <a:pt x="713" y="1866"/>
                </a:lnTo>
                <a:lnTo>
                  <a:pt x="688" y="1833"/>
                </a:lnTo>
                <a:lnTo>
                  <a:pt x="668" y="1797"/>
                </a:lnTo>
                <a:lnTo>
                  <a:pt x="653" y="1757"/>
                </a:lnTo>
                <a:lnTo>
                  <a:pt x="643" y="1716"/>
                </a:lnTo>
                <a:lnTo>
                  <a:pt x="640" y="1673"/>
                </a:lnTo>
                <a:lnTo>
                  <a:pt x="643" y="1629"/>
                </a:lnTo>
                <a:lnTo>
                  <a:pt x="653" y="1586"/>
                </a:lnTo>
                <a:lnTo>
                  <a:pt x="669" y="1546"/>
                </a:lnTo>
                <a:lnTo>
                  <a:pt x="689" y="1510"/>
                </a:lnTo>
                <a:lnTo>
                  <a:pt x="714" y="1476"/>
                </a:lnTo>
                <a:lnTo>
                  <a:pt x="744" y="1446"/>
                </a:lnTo>
                <a:lnTo>
                  <a:pt x="777" y="1421"/>
                </a:lnTo>
                <a:lnTo>
                  <a:pt x="815" y="1401"/>
                </a:lnTo>
                <a:lnTo>
                  <a:pt x="855" y="1385"/>
                </a:lnTo>
                <a:lnTo>
                  <a:pt x="897" y="1376"/>
                </a:lnTo>
                <a:lnTo>
                  <a:pt x="942" y="1372"/>
                </a:lnTo>
                <a:lnTo>
                  <a:pt x="986" y="1376"/>
                </a:lnTo>
                <a:lnTo>
                  <a:pt x="1028" y="1385"/>
                </a:lnTo>
                <a:lnTo>
                  <a:pt x="1068" y="1401"/>
                </a:lnTo>
                <a:lnTo>
                  <a:pt x="1105" y="1421"/>
                </a:lnTo>
                <a:lnTo>
                  <a:pt x="1139" y="1446"/>
                </a:lnTo>
                <a:lnTo>
                  <a:pt x="1168" y="1476"/>
                </a:lnTo>
                <a:lnTo>
                  <a:pt x="1194" y="1510"/>
                </a:lnTo>
                <a:lnTo>
                  <a:pt x="1215" y="1546"/>
                </a:lnTo>
                <a:lnTo>
                  <a:pt x="1230" y="1586"/>
                </a:lnTo>
                <a:lnTo>
                  <a:pt x="1239" y="1629"/>
                </a:lnTo>
                <a:lnTo>
                  <a:pt x="1243" y="1673"/>
                </a:lnTo>
                <a:lnTo>
                  <a:pt x="1239" y="1718"/>
                </a:lnTo>
                <a:lnTo>
                  <a:pt x="1229" y="1761"/>
                </a:lnTo>
                <a:lnTo>
                  <a:pt x="1213" y="1801"/>
                </a:lnTo>
                <a:lnTo>
                  <a:pt x="1192" y="1840"/>
                </a:lnTo>
                <a:lnTo>
                  <a:pt x="1164" y="1873"/>
                </a:lnTo>
                <a:lnTo>
                  <a:pt x="1133" y="1903"/>
                </a:lnTo>
                <a:lnTo>
                  <a:pt x="1098" y="1928"/>
                </a:lnTo>
                <a:lnTo>
                  <a:pt x="1059" y="1948"/>
                </a:lnTo>
                <a:lnTo>
                  <a:pt x="1059" y="2076"/>
                </a:lnTo>
                <a:lnTo>
                  <a:pt x="1105" y="2059"/>
                </a:lnTo>
                <a:lnTo>
                  <a:pt x="1150" y="2037"/>
                </a:lnTo>
                <a:lnTo>
                  <a:pt x="1191" y="2011"/>
                </a:lnTo>
                <a:lnTo>
                  <a:pt x="1228" y="1980"/>
                </a:lnTo>
                <a:lnTo>
                  <a:pt x="1262" y="1946"/>
                </a:lnTo>
                <a:lnTo>
                  <a:pt x="1292" y="1907"/>
                </a:lnTo>
                <a:lnTo>
                  <a:pt x="1318" y="1865"/>
                </a:lnTo>
                <a:lnTo>
                  <a:pt x="1338" y="1820"/>
                </a:lnTo>
                <a:lnTo>
                  <a:pt x="1353" y="1773"/>
                </a:lnTo>
                <a:lnTo>
                  <a:pt x="1362" y="1723"/>
                </a:lnTo>
                <a:lnTo>
                  <a:pt x="1365" y="1673"/>
                </a:lnTo>
                <a:lnTo>
                  <a:pt x="1362" y="1620"/>
                </a:lnTo>
                <a:lnTo>
                  <a:pt x="1352" y="1569"/>
                </a:lnTo>
                <a:lnTo>
                  <a:pt x="1336" y="1520"/>
                </a:lnTo>
                <a:lnTo>
                  <a:pt x="1315" y="1475"/>
                </a:lnTo>
                <a:lnTo>
                  <a:pt x="1289" y="1432"/>
                </a:lnTo>
                <a:lnTo>
                  <a:pt x="1258" y="1392"/>
                </a:lnTo>
                <a:lnTo>
                  <a:pt x="1223" y="1357"/>
                </a:lnTo>
                <a:lnTo>
                  <a:pt x="1184" y="1326"/>
                </a:lnTo>
                <a:lnTo>
                  <a:pt x="1141" y="1300"/>
                </a:lnTo>
                <a:lnTo>
                  <a:pt x="1094" y="1279"/>
                </a:lnTo>
                <a:lnTo>
                  <a:pt x="1046" y="1263"/>
                </a:lnTo>
                <a:lnTo>
                  <a:pt x="995" y="1254"/>
                </a:lnTo>
                <a:lnTo>
                  <a:pt x="942" y="1251"/>
                </a:lnTo>
                <a:close/>
                <a:moveTo>
                  <a:pt x="942" y="1203"/>
                </a:moveTo>
                <a:lnTo>
                  <a:pt x="996" y="1206"/>
                </a:lnTo>
                <a:lnTo>
                  <a:pt x="1049" y="1215"/>
                </a:lnTo>
                <a:lnTo>
                  <a:pt x="1101" y="1230"/>
                </a:lnTo>
                <a:lnTo>
                  <a:pt x="1149" y="1250"/>
                </a:lnTo>
                <a:lnTo>
                  <a:pt x="1194" y="1275"/>
                </a:lnTo>
                <a:lnTo>
                  <a:pt x="1237" y="1306"/>
                </a:lnTo>
                <a:lnTo>
                  <a:pt x="1276" y="1340"/>
                </a:lnTo>
                <a:lnTo>
                  <a:pt x="1310" y="1379"/>
                </a:lnTo>
                <a:lnTo>
                  <a:pt x="1340" y="1421"/>
                </a:lnTo>
                <a:lnTo>
                  <a:pt x="1365" y="1466"/>
                </a:lnTo>
                <a:lnTo>
                  <a:pt x="1386" y="1514"/>
                </a:lnTo>
                <a:lnTo>
                  <a:pt x="1401" y="1565"/>
                </a:lnTo>
                <a:lnTo>
                  <a:pt x="1411" y="1618"/>
                </a:lnTo>
                <a:lnTo>
                  <a:pt x="1414" y="1673"/>
                </a:lnTo>
                <a:lnTo>
                  <a:pt x="1411" y="1727"/>
                </a:lnTo>
                <a:lnTo>
                  <a:pt x="1402" y="1778"/>
                </a:lnTo>
                <a:lnTo>
                  <a:pt x="1386" y="1828"/>
                </a:lnTo>
                <a:lnTo>
                  <a:pt x="1366" y="1875"/>
                </a:lnTo>
                <a:lnTo>
                  <a:pt x="1342" y="1920"/>
                </a:lnTo>
                <a:lnTo>
                  <a:pt x="1312" y="1961"/>
                </a:lnTo>
                <a:lnTo>
                  <a:pt x="1279" y="2000"/>
                </a:lnTo>
                <a:lnTo>
                  <a:pt x="1241" y="2034"/>
                </a:lnTo>
                <a:lnTo>
                  <a:pt x="1201" y="2063"/>
                </a:lnTo>
                <a:lnTo>
                  <a:pt x="1155" y="2090"/>
                </a:lnTo>
                <a:lnTo>
                  <a:pt x="1109" y="2111"/>
                </a:lnTo>
                <a:lnTo>
                  <a:pt x="1059" y="2126"/>
                </a:lnTo>
                <a:lnTo>
                  <a:pt x="1059" y="2385"/>
                </a:lnTo>
                <a:lnTo>
                  <a:pt x="1090" y="2385"/>
                </a:lnTo>
                <a:lnTo>
                  <a:pt x="1090" y="2275"/>
                </a:lnTo>
                <a:lnTo>
                  <a:pt x="1093" y="2252"/>
                </a:lnTo>
                <a:lnTo>
                  <a:pt x="1100" y="2232"/>
                </a:lnTo>
                <a:lnTo>
                  <a:pt x="1112" y="2213"/>
                </a:lnTo>
                <a:lnTo>
                  <a:pt x="1128" y="2198"/>
                </a:lnTo>
                <a:lnTo>
                  <a:pt x="1145" y="2187"/>
                </a:lnTo>
                <a:lnTo>
                  <a:pt x="1166" y="2179"/>
                </a:lnTo>
                <a:lnTo>
                  <a:pt x="1188" y="2177"/>
                </a:lnTo>
                <a:lnTo>
                  <a:pt x="1199" y="2177"/>
                </a:lnTo>
                <a:lnTo>
                  <a:pt x="1222" y="2179"/>
                </a:lnTo>
                <a:lnTo>
                  <a:pt x="1243" y="2187"/>
                </a:lnTo>
                <a:lnTo>
                  <a:pt x="1261" y="2198"/>
                </a:lnTo>
                <a:lnTo>
                  <a:pt x="1276" y="2213"/>
                </a:lnTo>
                <a:lnTo>
                  <a:pt x="1288" y="2232"/>
                </a:lnTo>
                <a:lnTo>
                  <a:pt x="1296" y="2252"/>
                </a:lnTo>
                <a:lnTo>
                  <a:pt x="1298" y="2275"/>
                </a:lnTo>
                <a:lnTo>
                  <a:pt x="1298" y="2385"/>
                </a:lnTo>
                <a:lnTo>
                  <a:pt x="1336" y="2385"/>
                </a:lnTo>
                <a:lnTo>
                  <a:pt x="1336" y="2275"/>
                </a:lnTo>
                <a:lnTo>
                  <a:pt x="1339" y="2252"/>
                </a:lnTo>
                <a:lnTo>
                  <a:pt x="1346" y="2232"/>
                </a:lnTo>
                <a:lnTo>
                  <a:pt x="1357" y="2213"/>
                </a:lnTo>
                <a:lnTo>
                  <a:pt x="1373" y="2198"/>
                </a:lnTo>
                <a:lnTo>
                  <a:pt x="1391" y="2187"/>
                </a:lnTo>
                <a:lnTo>
                  <a:pt x="1412" y="2179"/>
                </a:lnTo>
                <a:lnTo>
                  <a:pt x="1435" y="2177"/>
                </a:lnTo>
                <a:lnTo>
                  <a:pt x="1446" y="2177"/>
                </a:lnTo>
                <a:lnTo>
                  <a:pt x="1468" y="2179"/>
                </a:lnTo>
                <a:lnTo>
                  <a:pt x="1489" y="2187"/>
                </a:lnTo>
                <a:lnTo>
                  <a:pt x="1507" y="2198"/>
                </a:lnTo>
                <a:lnTo>
                  <a:pt x="1522" y="2213"/>
                </a:lnTo>
                <a:lnTo>
                  <a:pt x="1533" y="2232"/>
                </a:lnTo>
                <a:lnTo>
                  <a:pt x="1541" y="2252"/>
                </a:lnTo>
                <a:lnTo>
                  <a:pt x="1543" y="2275"/>
                </a:lnTo>
                <a:lnTo>
                  <a:pt x="1543" y="2385"/>
                </a:lnTo>
                <a:lnTo>
                  <a:pt x="1582" y="2385"/>
                </a:lnTo>
                <a:lnTo>
                  <a:pt x="1582" y="2275"/>
                </a:lnTo>
                <a:lnTo>
                  <a:pt x="1584" y="2252"/>
                </a:lnTo>
                <a:lnTo>
                  <a:pt x="1592" y="2232"/>
                </a:lnTo>
                <a:lnTo>
                  <a:pt x="1603" y="2213"/>
                </a:lnTo>
                <a:lnTo>
                  <a:pt x="1618" y="2198"/>
                </a:lnTo>
                <a:lnTo>
                  <a:pt x="1637" y="2187"/>
                </a:lnTo>
                <a:lnTo>
                  <a:pt x="1657" y="2179"/>
                </a:lnTo>
                <a:lnTo>
                  <a:pt x="1680" y="2177"/>
                </a:lnTo>
                <a:lnTo>
                  <a:pt x="1690" y="2177"/>
                </a:lnTo>
                <a:lnTo>
                  <a:pt x="1713" y="2179"/>
                </a:lnTo>
                <a:lnTo>
                  <a:pt x="1734" y="2187"/>
                </a:lnTo>
                <a:lnTo>
                  <a:pt x="1752" y="2198"/>
                </a:lnTo>
                <a:lnTo>
                  <a:pt x="1768" y="2213"/>
                </a:lnTo>
                <a:lnTo>
                  <a:pt x="1780" y="2232"/>
                </a:lnTo>
                <a:lnTo>
                  <a:pt x="1786" y="2252"/>
                </a:lnTo>
                <a:lnTo>
                  <a:pt x="1790" y="2275"/>
                </a:lnTo>
                <a:lnTo>
                  <a:pt x="1790" y="2482"/>
                </a:lnTo>
                <a:lnTo>
                  <a:pt x="1789" y="2482"/>
                </a:lnTo>
                <a:lnTo>
                  <a:pt x="1789" y="2483"/>
                </a:lnTo>
                <a:lnTo>
                  <a:pt x="1789" y="3085"/>
                </a:lnTo>
                <a:lnTo>
                  <a:pt x="1789" y="3087"/>
                </a:lnTo>
                <a:lnTo>
                  <a:pt x="1789" y="3093"/>
                </a:lnTo>
                <a:lnTo>
                  <a:pt x="1788" y="3101"/>
                </a:lnTo>
                <a:lnTo>
                  <a:pt x="1786" y="3113"/>
                </a:lnTo>
                <a:lnTo>
                  <a:pt x="1785" y="3128"/>
                </a:lnTo>
                <a:lnTo>
                  <a:pt x="1782" y="3145"/>
                </a:lnTo>
                <a:lnTo>
                  <a:pt x="1779" y="3164"/>
                </a:lnTo>
                <a:lnTo>
                  <a:pt x="1773" y="3186"/>
                </a:lnTo>
                <a:lnTo>
                  <a:pt x="1767" y="3208"/>
                </a:lnTo>
                <a:lnTo>
                  <a:pt x="1759" y="3231"/>
                </a:lnTo>
                <a:lnTo>
                  <a:pt x="1749" y="3256"/>
                </a:lnTo>
                <a:lnTo>
                  <a:pt x="1737" y="3281"/>
                </a:lnTo>
                <a:lnTo>
                  <a:pt x="1723" y="3306"/>
                </a:lnTo>
                <a:lnTo>
                  <a:pt x="1707" y="3330"/>
                </a:lnTo>
                <a:lnTo>
                  <a:pt x="1688" y="3356"/>
                </a:lnTo>
                <a:lnTo>
                  <a:pt x="1666" y="3379"/>
                </a:lnTo>
                <a:lnTo>
                  <a:pt x="1642" y="3401"/>
                </a:lnTo>
                <a:lnTo>
                  <a:pt x="1614" y="3422"/>
                </a:lnTo>
                <a:lnTo>
                  <a:pt x="1583" y="3441"/>
                </a:lnTo>
                <a:lnTo>
                  <a:pt x="1549" y="3459"/>
                </a:lnTo>
                <a:lnTo>
                  <a:pt x="1511" y="3473"/>
                </a:lnTo>
                <a:lnTo>
                  <a:pt x="1469" y="3485"/>
                </a:lnTo>
                <a:lnTo>
                  <a:pt x="1424" y="3494"/>
                </a:lnTo>
                <a:lnTo>
                  <a:pt x="1374" y="3500"/>
                </a:lnTo>
                <a:lnTo>
                  <a:pt x="1320" y="3502"/>
                </a:lnTo>
                <a:lnTo>
                  <a:pt x="1264" y="3500"/>
                </a:lnTo>
                <a:lnTo>
                  <a:pt x="1212" y="3495"/>
                </a:lnTo>
                <a:lnTo>
                  <a:pt x="1163" y="3487"/>
                </a:lnTo>
                <a:lnTo>
                  <a:pt x="1120" y="3477"/>
                </a:lnTo>
                <a:lnTo>
                  <a:pt x="1080" y="3463"/>
                </a:lnTo>
                <a:lnTo>
                  <a:pt x="1044" y="3448"/>
                </a:lnTo>
                <a:lnTo>
                  <a:pt x="1011" y="3431"/>
                </a:lnTo>
                <a:lnTo>
                  <a:pt x="983" y="3413"/>
                </a:lnTo>
                <a:lnTo>
                  <a:pt x="956" y="3394"/>
                </a:lnTo>
                <a:lnTo>
                  <a:pt x="934" y="3373"/>
                </a:lnTo>
                <a:lnTo>
                  <a:pt x="914" y="3353"/>
                </a:lnTo>
                <a:lnTo>
                  <a:pt x="898" y="3332"/>
                </a:lnTo>
                <a:lnTo>
                  <a:pt x="884" y="3312"/>
                </a:lnTo>
                <a:lnTo>
                  <a:pt x="873" y="3292"/>
                </a:lnTo>
                <a:lnTo>
                  <a:pt x="864" y="3273"/>
                </a:lnTo>
                <a:lnTo>
                  <a:pt x="862" y="3270"/>
                </a:lnTo>
                <a:lnTo>
                  <a:pt x="858" y="3263"/>
                </a:lnTo>
                <a:lnTo>
                  <a:pt x="851" y="3251"/>
                </a:lnTo>
                <a:lnTo>
                  <a:pt x="842" y="3234"/>
                </a:lnTo>
                <a:lnTo>
                  <a:pt x="830" y="3215"/>
                </a:lnTo>
                <a:lnTo>
                  <a:pt x="817" y="3192"/>
                </a:lnTo>
                <a:lnTo>
                  <a:pt x="803" y="3165"/>
                </a:lnTo>
                <a:lnTo>
                  <a:pt x="786" y="3137"/>
                </a:lnTo>
                <a:lnTo>
                  <a:pt x="768" y="3106"/>
                </a:lnTo>
                <a:lnTo>
                  <a:pt x="749" y="3074"/>
                </a:lnTo>
                <a:lnTo>
                  <a:pt x="731" y="3040"/>
                </a:lnTo>
                <a:lnTo>
                  <a:pt x="711" y="3004"/>
                </a:lnTo>
                <a:lnTo>
                  <a:pt x="691" y="2969"/>
                </a:lnTo>
                <a:lnTo>
                  <a:pt x="670" y="2934"/>
                </a:lnTo>
                <a:lnTo>
                  <a:pt x="650" y="2898"/>
                </a:lnTo>
                <a:lnTo>
                  <a:pt x="630" y="2864"/>
                </a:lnTo>
                <a:lnTo>
                  <a:pt x="611" y="2829"/>
                </a:lnTo>
                <a:lnTo>
                  <a:pt x="593" y="2796"/>
                </a:lnTo>
                <a:lnTo>
                  <a:pt x="575" y="2766"/>
                </a:lnTo>
                <a:lnTo>
                  <a:pt x="559" y="2737"/>
                </a:lnTo>
                <a:lnTo>
                  <a:pt x="545" y="2711"/>
                </a:lnTo>
                <a:lnTo>
                  <a:pt x="532" y="2686"/>
                </a:lnTo>
                <a:lnTo>
                  <a:pt x="521" y="2667"/>
                </a:lnTo>
                <a:lnTo>
                  <a:pt x="512" y="2650"/>
                </a:lnTo>
                <a:lnTo>
                  <a:pt x="500" y="2621"/>
                </a:lnTo>
                <a:lnTo>
                  <a:pt x="492" y="2596"/>
                </a:lnTo>
                <a:lnTo>
                  <a:pt x="490" y="2572"/>
                </a:lnTo>
                <a:lnTo>
                  <a:pt x="492" y="2551"/>
                </a:lnTo>
                <a:lnTo>
                  <a:pt x="497" y="2532"/>
                </a:lnTo>
                <a:lnTo>
                  <a:pt x="507" y="2517"/>
                </a:lnTo>
                <a:lnTo>
                  <a:pt x="520" y="2504"/>
                </a:lnTo>
                <a:lnTo>
                  <a:pt x="534" y="2494"/>
                </a:lnTo>
                <a:lnTo>
                  <a:pt x="552" y="2487"/>
                </a:lnTo>
                <a:lnTo>
                  <a:pt x="572" y="2484"/>
                </a:lnTo>
                <a:lnTo>
                  <a:pt x="591" y="2483"/>
                </a:lnTo>
                <a:lnTo>
                  <a:pt x="614" y="2486"/>
                </a:lnTo>
                <a:lnTo>
                  <a:pt x="636" y="2496"/>
                </a:lnTo>
                <a:lnTo>
                  <a:pt x="659" y="2511"/>
                </a:lnTo>
                <a:lnTo>
                  <a:pt x="681" y="2533"/>
                </a:lnTo>
                <a:lnTo>
                  <a:pt x="705" y="2561"/>
                </a:lnTo>
                <a:lnTo>
                  <a:pt x="731" y="2592"/>
                </a:lnTo>
                <a:lnTo>
                  <a:pt x="757" y="2626"/>
                </a:lnTo>
                <a:lnTo>
                  <a:pt x="785" y="2662"/>
                </a:lnTo>
                <a:lnTo>
                  <a:pt x="816" y="2700"/>
                </a:lnTo>
                <a:lnTo>
                  <a:pt x="850" y="2737"/>
                </a:lnTo>
                <a:lnTo>
                  <a:pt x="850" y="2133"/>
                </a:lnTo>
                <a:lnTo>
                  <a:pt x="797" y="2120"/>
                </a:lnTo>
                <a:lnTo>
                  <a:pt x="746" y="2100"/>
                </a:lnTo>
                <a:lnTo>
                  <a:pt x="699" y="2076"/>
                </a:lnTo>
                <a:lnTo>
                  <a:pt x="654" y="2046"/>
                </a:lnTo>
                <a:lnTo>
                  <a:pt x="615" y="2011"/>
                </a:lnTo>
                <a:lnTo>
                  <a:pt x="578" y="1972"/>
                </a:lnTo>
                <a:lnTo>
                  <a:pt x="546" y="1930"/>
                </a:lnTo>
                <a:lnTo>
                  <a:pt x="520" y="1884"/>
                </a:lnTo>
                <a:lnTo>
                  <a:pt x="499" y="1835"/>
                </a:lnTo>
                <a:lnTo>
                  <a:pt x="482" y="1783"/>
                </a:lnTo>
                <a:lnTo>
                  <a:pt x="473" y="1729"/>
                </a:lnTo>
                <a:lnTo>
                  <a:pt x="469" y="1673"/>
                </a:lnTo>
                <a:lnTo>
                  <a:pt x="472" y="1618"/>
                </a:lnTo>
                <a:lnTo>
                  <a:pt x="482" y="1565"/>
                </a:lnTo>
                <a:lnTo>
                  <a:pt x="496" y="1514"/>
                </a:lnTo>
                <a:lnTo>
                  <a:pt x="517" y="1466"/>
                </a:lnTo>
                <a:lnTo>
                  <a:pt x="543" y="1421"/>
                </a:lnTo>
                <a:lnTo>
                  <a:pt x="573" y="1379"/>
                </a:lnTo>
                <a:lnTo>
                  <a:pt x="608" y="1340"/>
                </a:lnTo>
                <a:lnTo>
                  <a:pt x="647" y="1306"/>
                </a:lnTo>
                <a:lnTo>
                  <a:pt x="689" y="1275"/>
                </a:lnTo>
                <a:lnTo>
                  <a:pt x="734" y="1250"/>
                </a:lnTo>
                <a:lnTo>
                  <a:pt x="783" y="1230"/>
                </a:lnTo>
                <a:lnTo>
                  <a:pt x="834" y="1215"/>
                </a:lnTo>
                <a:lnTo>
                  <a:pt x="887" y="1206"/>
                </a:lnTo>
                <a:lnTo>
                  <a:pt x="942" y="1203"/>
                </a:lnTo>
                <a:close/>
                <a:moveTo>
                  <a:pt x="639" y="141"/>
                </a:moveTo>
                <a:lnTo>
                  <a:pt x="628" y="144"/>
                </a:lnTo>
                <a:lnTo>
                  <a:pt x="619" y="153"/>
                </a:lnTo>
                <a:lnTo>
                  <a:pt x="616" y="165"/>
                </a:lnTo>
                <a:lnTo>
                  <a:pt x="619" y="177"/>
                </a:lnTo>
                <a:lnTo>
                  <a:pt x="628" y="185"/>
                </a:lnTo>
                <a:lnTo>
                  <a:pt x="639" y="188"/>
                </a:lnTo>
                <a:lnTo>
                  <a:pt x="1056" y="188"/>
                </a:lnTo>
                <a:lnTo>
                  <a:pt x="1068" y="185"/>
                </a:lnTo>
                <a:lnTo>
                  <a:pt x="1077" y="177"/>
                </a:lnTo>
                <a:lnTo>
                  <a:pt x="1080" y="165"/>
                </a:lnTo>
                <a:lnTo>
                  <a:pt x="1077" y="153"/>
                </a:lnTo>
                <a:lnTo>
                  <a:pt x="1068" y="144"/>
                </a:lnTo>
                <a:lnTo>
                  <a:pt x="1056" y="141"/>
                </a:lnTo>
                <a:lnTo>
                  <a:pt x="639" y="141"/>
                </a:lnTo>
                <a:close/>
                <a:moveTo>
                  <a:pt x="197" y="0"/>
                </a:moveTo>
                <a:lnTo>
                  <a:pt x="1498" y="0"/>
                </a:lnTo>
                <a:lnTo>
                  <a:pt x="1533" y="2"/>
                </a:lnTo>
                <a:lnTo>
                  <a:pt x="1566" y="12"/>
                </a:lnTo>
                <a:lnTo>
                  <a:pt x="1597" y="26"/>
                </a:lnTo>
                <a:lnTo>
                  <a:pt x="1625" y="46"/>
                </a:lnTo>
                <a:lnTo>
                  <a:pt x="1648" y="69"/>
                </a:lnTo>
                <a:lnTo>
                  <a:pt x="1668" y="97"/>
                </a:lnTo>
                <a:lnTo>
                  <a:pt x="1683" y="127"/>
                </a:lnTo>
                <a:lnTo>
                  <a:pt x="1692" y="160"/>
                </a:lnTo>
                <a:lnTo>
                  <a:pt x="1696" y="196"/>
                </a:lnTo>
                <a:lnTo>
                  <a:pt x="1696" y="2034"/>
                </a:lnTo>
                <a:lnTo>
                  <a:pt x="1558" y="2034"/>
                </a:lnTo>
                <a:lnTo>
                  <a:pt x="1558" y="310"/>
                </a:lnTo>
                <a:lnTo>
                  <a:pt x="137" y="310"/>
                </a:lnTo>
                <a:lnTo>
                  <a:pt x="137" y="2542"/>
                </a:lnTo>
                <a:lnTo>
                  <a:pt x="356" y="2542"/>
                </a:lnTo>
                <a:lnTo>
                  <a:pt x="551" y="2905"/>
                </a:lnTo>
                <a:lnTo>
                  <a:pt x="197" y="2905"/>
                </a:lnTo>
                <a:lnTo>
                  <a:pt x="161" y="2902"/>
                </a:lnTo>
                <a:lnTo>
                  <a:pt x="128" y="2892"/>
                </a:lnTo>
                <a:lnTo>
                  <a:pt x="98" y="2878"/>
                </a:lnTo>
                <a:lnTo>
                  <a:pt x="71" y="2858"/>
                </a:lnTo>
                <a:lnTo>
                  <a:pt x="46" y="2835"/>
                </a:lnTo>
                <a:lnTo>
                  <a:pt x="27" y="2807"/>
                </a:lnTo>
                <a:lnTo>
                  <a:pt x="12" y="2777"/>
                </a:lnTo>
                <a:lnTo>
                  <a:pt x="3" y="2744"/>
                </a:lnTo>
                <a:lnTo>
                  <a:pt x="0" y="2708"/>
                </a:lnTo>
                <a:lnTo>
                  <a:pt x="0" y="196"/>
                </a:lnTo>
                <a:lnTo>
                  <a:pt x="3" y="160"/>
                </a:lnTo>
                <a:lnTo>
                  <a:pt x="12" y="127"/>
                </a:lnTo>
                <a:lnTo>
                  <a:pt x="27" y="97"/>
                </a:lnTo>
                <a:lnTo>
                  <a:pt x="46" y="69"/>
                </a:lnTo>
                <a:lnTo>
                  <a:pt x="71" y="46"/>
                </a:lnTo>
                <a:lnTo>
                  <a:pt x="98" y="26"/>
                </a:lnTo>
                <a:lnTo>
                  <a:pt x="128" y="12"/>
                </a:lnTo>
                <a:lnTo>
                  <a:pt x="161" y="2"/>
                </a:lnTo>
                <a:lnTo>
                  <a:pt x="19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235"/>
          <p:cNvSpPr/>
          <p:nvPr/>
        </p:nvSpPr>
        <p:spPr>
          <a:xfrm>
            <a:off x="9708364" y="1312590"/>
            <a:ext cx="1928669" cy="307777"/>
          </a:xfrm>
          <a:prstGeom prst="rect">
            <a:avLst/>
          </a:prstGeom>
          <a:solidFill>
            <a:srgbClr val="CC0000"/>
          </a:solidFill>
          <a:effectLst>
            <a:outerShdw blurRad="50800" dist="38100" dir="2700000" algn="tl" rotWithShape="0">
              <a:prstClr val="black">
                <a:alpha val="40000"/>
              </a:prstClr>
            </a:outerShdw>
          </a:effectLst>
        </p:spPr>
        <p:txBody>
          <a:bodyPr wrap="square">
            <a:spAutoFit/>
          </a:bodyPr>
          <a:lstStyle/>
          <a:p>
            <a:pPr algn="ctr"/>
            <a:r>
              <a:rPr lang="en-US" altLang="ko-KR" sz="1400">
                <a:solidFill>
                  <a:schemeClr val="bg1"/>
                </a:solidFill>
                <a:latin typeface="Verdana" panose="020B0604030504040204" pitchFamily="34" charset="0"/>
                <a:ea typeface="Verdana" panose="020B0604030504040204" pitchFamily="34" charset="0"/>
                <a:cs typeface="Arial" panose="020B0604020202020204" pitchFamily="34" charset="0"/>
              </a:rPr>
              <a:t>Presentation Flow</a:t>
            </a:r>
            <a:endParaRPr lang="en-IN" sz="1400">
              <a:solidFill>
                <a:schemeClr val="bg1"/>
              </a:solidFill>
              <a:latin typeface="Verdana" panose="020B0604030504040204" pitchFamily="34" charset="0"/>
              <a:ea typeface="Verdana" panose="020B060403050404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p:cNvSpPr>
            <a:spLocks noGrp="1"/>
          </p:cNvSpPr>
          <p:nvPr>
            <p:ph type="sldNum" sz="quarter" idx="12"/>
          </p:nvPr>
        </p:nvSpPr>
        <p:spPr/>
        <p:txBody>
          <a:bodyPr/>
          <a:lstStyle/>
          <a:p>
            <a:fld id="{38A635C9-4A98-4745-BD96-9D0E32025E69}" type="slidenum">
              <a:rPr lang="en-IN" smtClean="0"/>
              <a:t>2</a:t>
            </a:fld>
            <a:endParaRPr lang="en-IN"/>
          </a:p>
        </p:txBody>
      </p:sp>
    </p:spTree>
    <p:extLst>
      <p:ext uri="{BB962C8B-B14F-4D97-AF65-F5344CB8AC3E}">
        <p14:creationId xmlns:p14="http://schemas.microsoft.com/office/powerpoint/2010/main" val="398538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27691-51AA-BC5D-22F7-F33407DBE53A}"/>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1C06B4D5-33B0-E3E4-0AB8-1298F6B40797}"/>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15FA2333-1D17-EBC2-CD97-481BB12A9738}"/>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7755200A-E1DC-EC50-F4AF-94E0F26F1AC0}"/>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17B79D35-7C20-7868-9B72-76B91F60E30A}"/>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87646B90-E362-52D9-E20F-5D6A6EB93004}"/>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04A0CE43-DE8C-EDBA-2753-F07D9DAC5798}"/>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01868F5E-96F3-2590-36E0-2F7741AC0DD0}"/>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1457C01C-353E-EA6A-D3C8-65AAF2FBB146}"/>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0CF28A64-4114-FEC9-DD04-4E8F8FCCB792}"/>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209957B6-6075-7F3F-8DA5-E09EC1015689}"/>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D6BBBC53-F03A-313E-2017-D18A6CA72D80}"/>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1EB429FD-2638-325A-797A-C31D577FA75B}"/>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EB1AEDCB-8683-99FE-7974-A8A7CA3DDD94}"/>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54015CFC-131A-F29F-C869-0855B4E0137C}"/>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3F259CC2-56EC-33C9-D327-609DA69AF87A}"/>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A51846F2-B9E5-40B9-A99E-DB2A6F692F3A}"/>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7BA4F06D-E878-1D43-1EC0-68FE9E9AD1A9}"/>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3AF8E572-BF91-43AE-6A5C-1C5ED6C76AF5}"/>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0883754A-1E0B-C1FF-1EBD-DCBD4572FFD5}"/>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84DEBE0A-C146-8D08-EB74-3757247058EA}"/>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55539BA3-6B66-157A-DF03-6C4A145B6A11}"/>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A75A9956-50AA-6A7F-6BF9-71CCB0810669}"/>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22BA5860-EE61-D9EE-4715-C2332F14FABD}"/>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C47A3000-2745-1474-427E-9E375A6FE027}"/>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D543ABA9-61F3-C7BD-36A8-40C76F59E98C}"/>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8B2D3B30-FFDC-FBE9-5AD6-E0797634123E}"/>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E5ED3FAE-17B6-45E7-8BC8-F5433324D600}"/>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8401568C-E576-985E-EF22-7B27D026478E}"/>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AE229E71-7D7D-1072-31C5-AFF21A61F064}"/>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F2F3FA85-D26F-9817-0DB6-4535FF1859F9}"/>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07DDF022-78D0-7F23-A474-0B33C0A76BB4}"/>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121074D9-BA05-5185-DBA7-14AA1A516F7C}"/>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70E19ECD-40AA-EA8F-6844-BAD156A3C73E}"/>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826963DA-2772-2302-4A90-04B4183D4618}"/>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27EF897C-8321-79EF-1C03-822EA942A115}"/>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559727FB-6304-98C7-34D6-6806A7A4CB86}"/>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369318DF-3033-3612-2606-FE78A17A49F8}"/>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F28F1F77-838A-25A1-938F-E296045179E5}"/>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69951596-9D53-6383-F23D-CE8AD22181D8}"/>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3FF84DED-7768-BA04-1522-A68ECD830F04}"/>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A0989E7A-5679-08EC-CDE9-85A124FDD615}"/>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3BEC8DFE-D626-2BF2-0F54-68B18CFB2DD1}"/>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3D2C9FD0-FB41-EA16-A997-B7C2A3268117}"/>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AB6F867C-8595-B73C-D2F5-2143C65334C0}"/>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BBAAD112-3A71-4596-D065-D161E721E732}"/>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CF34068D-FEFA-2E57-D6EB-A6EE1CEC5857}"/>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C545823D-9B9B-B337-9A81-1D0A26AE40B9}"/>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7AFAF8A6-5C7D-99D9-FB50-9FF4176D91D0}"/>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1DC1B488-5603-F331-1003-D1743BDB8A65}"/>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3B2C9FCF-9072-A7E7-1746-1CF690426BF4}"/>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6429C6E7-946D-F14F-D0DE-4C82528E67A6}"/>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3803FA8B-A3A4-76A9-49E2-CB1946BF6D2E}"/>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6B9D0FF8-71CD-1272-EAD3-670AD891057B}"/>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A41121FF-7A20-C723-4D30-2936281DA95D}"/>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82C590AB-0E46-E55D-5589-ED78D1876303}"/>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BF7FDFCE-DEFC-F3DE-0F04-628F7ADF47CF}"/>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683F77C0-4AF9-5BE2-C78F-43D3E79D36DD}"/>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D06D244D-932B-50D2-1C19-8F6E549CC6C4}"/>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6F121B58-EC78-E21F-42CC-AE1F44DE0036}"/>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D789E949-267D-6463-E9FE-898E47A02483}"/>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20075780-0788-391E-66D2-471F608075F3}"/>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834F1AC6-A326-6565-55BF-F7D5A4575614}"/>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90120D8D-2E64-DFBD-D0FF-BE5A071A51C8}"/>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2AB20EE2-B802-93EA-4489-2E9C01FED588}"/>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4B98E3EB-4282-302A-CE94-A73DDEEB1EEC}"/>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A22EABE1-1384-CDBE-BEFB-E46CEB06BEAC}"/>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7975D3AC-C6F2-EF9C-9000-D8C6CB9BC7E5}"/>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AB070230-7B75-9A6A-16F9-5D0E8BEA7608}"/>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61092578-F97C-10F8-0C2A-8EB783B59C69}"/>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203714CE-B723-A90A-A618-96DDDBE3B680}"/>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F0B94935-754B-A73C-998C-8AF69181A666}"/>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CB7E0EE2-D19B-9641-1563-F76DB557582B}"/>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64B28AF0-4EB3-A6C7-3EE1-811A0B6A4DD3}"/>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FA300CE5-529A-BF79-B800-88280DAC07A2}"/>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5F85AA76-53F2-EC82-78A1-7B7C3B4E1366}"/>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altLang="ko-KR" sz="3600">
                <a:solidFill>
                  <a:srgbClr val="000099"/>
                </a:solidFill>
                <a:latin typeface="Times New Roman"/>
                <a:ea typeface="맑은 고딕"/>
                <a:cs typeface="Times New Roman"/>
              </a:rPr>
              <a:t>   Problem Statement: </a:t>
            </a:r>
            <a:r>
              <a:rPr lang="en-US" sz="3600">
                <a:solidFill>
                  <a:srgbClr val="000099"/>
                </a:solidFill>
                <a:ea typeface="+mn-lt"/>
                <a:cs typeface="+mn-lt"/>
              </a:rPr>
              <a:t>Introduction</a:t>
            </a:r>
            <a:endParaRPr lang="ko-KR" altLang="en-US" sz="3600">
              <a:solidFill>
                <a:srgbClr val="000099"/>
              </a:solidFill>
              <a:latin typeface="Times New Roman"/>
              <a:ea typeface="맑은 고딕"/>
              <a:cs typeface="Times New Roman"/>
            </a:endParaRPr>
          </a:p>
        </p:txBody>
      </p:sp>
      <p:pic>
        <p:nvPicPr>
          <p:cNvPr id="4" name="Picture 3">
            <a:extLst>
              <a:ext uri="{FF2B5EF4-FFF2-40B4-BE49-F238E27FC236}">
                <a16:creationId xmlns:a16="http://schemas.microsoft.com/office/drawing/2014/main" id="{50EDD51E-3E11-D10D-6081-4F9FCE1653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94F82CCC-6D19-08C8-ECD5-4E4B18E5CF2B}"/>
              </a:ext>
            </a:extLst>
          </p:cNvPr>
          <p:cNvSpPr>
            <a:spLocks noGrp="1"/>
          </p:cNvSpPr>
          <p:nvPr>
            <p:ph type="sldNum" sz="quarter" idx="12"/>
          </p:nvPr>
        </p:nvSpPr>
        <p:spPr/>
        <p:txBody>
          <a:bodyPr/>
          <a:lstStyle/>
          <a:p>
            <a:fld id="{38A635C9-4A98-4745-BD96-9D0E32025E69}" type="slidenum">
              <a:rPr lang="en-IN" smtClean="0"/>
              <a:t>3</a:t>
            </a:fld>
            <a:endParaRPr lang="en-IN"/>
          </a:p>
        </p:txBody>
      </p:sp>
      <p:sp>
        <p:nvSpPr>
          <p:cNvPr id="9" name="TextBox 8">
            <a:extLst>
              <a:ext uri="{FF2B5EF4-FFF2-40B4-BE49-F238E27FC236}">
                <a16:creationId xmlns:a16="http://schemas.microsoft.com/office/drawing/2014/main" id="{7141CFB2-4FDA-52E8-11C8-73BE9E8E8232}"/>
              </a:ext>
            </a:extLst>
          </p:cNvPr>
          <p:cNvSpPr txBox="1"/>
          <p:nvPr/>
        </p:nvSpPr>
        <p:spPr>
          <a:xfrm>
            <a:off x="550781" y="1803024"/>
            <a:ext cx="568442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rgbClr val="000000"/>
                </a:solidFill>
                <a:ea typeface="+mn-lt"/>
                <a:cs typeface="+mn-lt"/>
              </a:rPr>
              <a:t>With the rise of social media, hate speech and abusive content have become a major concern online. This</a:t>
            </a:r>
            <a:r>
              <a:rPr lang="en-US" dirty="0">
                <a:solidFill>
                  <a:srgbClr val="FF0000"/>
                </a:solidFill>
                <a:ea typeface="+mn-lt"/>
                <a:cs typeface="+mn-lt"/>
              </a:rPr>
              <a:t> </a:t>
            </a:r>
            <a:r>
              <a:rPr lang="en-US" dirty="0">
                <a:solidFill>
                  <a:srgbClr val="000000"/>
                </a:solidFill>
                <a:ea typeface="+mn-lt"/>
                <a:cs typeface="+mn-lt"/>
              </a:rPr>
              <a:t>project aims to build a machine learning-based system to automatically detect hate speech in text using vectorization techniques like </a:t>
            </a:r>
            <a:r>
              <a:rPr lang="en-US" dirty="0" err="1">
                <a:solidFill>
                  <a:srgbClr val="000000"/>
                </a:solidFill>
                <a:ea typeface="+mn-lt"/>
                <a:cs typeface="+mn-lt"/>
              </a:rPr>
              <a:t>CountVectorizer</a:t>
            </a:r>
            <a:r>
              <a:rPr lang="en-US" dirty="0">
                <a:solidFill>
                  <a:srgbClr val="000000"/>
                </a:solidFill>
                <a:ea typeface="+mn-lt"/>
                <a:cs typeface="+mn-lt"/>
              </a:rPr>
              <a:t> and TF-IDF. We applied and compared multiple ML models on two public datasets to evaluate performance and improve online content moderation.</a:t>
            </a:r>
            <a:endParaRPr lang="en-US" dirty="0">
              <a:ea typeface="Calibri" panose="020F0502020204030204"/>
              <a:cs typeface="Calibri" panose="020F0502020204030204"/>
            </a:endParaRPr>
          </a:p>
          <a:p>
            <a:pPr algn="just"/>
            <a:endParaRPr lang="en-US" sz="2400" dirty="0">
              <a:solidFill>
                <a:srgbClr val="000000"/>
              </a:solidFill>
              <a:ea typeface="+mn-lt"/>
              <a:cs typeface="+mn-lt"/>
            </a:endParaRPr>
          </a:p>
        </p:txBody>
      </p:sp>
      <p:pic>
        <p:nvPicPr>
          <p:cNvPr id="1026" name="Picture 2" descr="Hate Speech &amp; Dissenting Views of the Supreme Court | CJP">
            <a:extLst>
              <a:ext uri="{FF2B5EF4-FFF2-40B4-BE49-F238E27FC236}">
                <a16:creationId xmlns:a16="http://schemas.microsoft.com/office/drawing/2014/main" id="{9FF567EC-52E1-21AD-A4F7-8F27D7B61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367" y="1803024"/>
            <a:ext cx="4307907" cy="2676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01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AFB73-B344-47F6-5924-26FA5179DE7B}"/>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1AD6C460-178F-CAB3-CA82-A10E9CF71726}"/>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ABD7F689-8944-46C8-E45C-A51E0629C61C}"/>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EDD3E3E4-4028-0689-7362-669E6D8E3D63}"/>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78456B4F-0EB2-2D7A-A1D5-EE1F338F47C1}"/>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A85385B9-75CB-7484-8B4A-024CFF8929A3}"/>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27D0D5B3-5837-812A-B3D9-70EDEAFCFD76}"/>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E74F6701-F792-FB6A-D448-F358A0A3E105}"/>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328C98F9-7B65-7CF8-6692-20FF5717AE25}"/>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6B64D90E-BB7C-A2C7-3B3E-771CCD83C1F8}"/>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D3FFAA32-F8EF-F877-FA73-DA1E8CABB0C6}"/>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7FE0C09B-196A-913D-CA52-D3E6ADF93A40}"/>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49DF6BEE-526C-792B-49C3-C667262344EB}"/>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DF9675C0-EDAD-C624-8BCD-0718A087E096}"/>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FF323FB4-D417-4CD7-584B-3C2BD30044A5}"/>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DA19F06F-893A-0151-5D90-B710619F7C43}"/>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EBAC36FE-559C-4E26-4D1C-7603A11CAC3C}"/>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47A4F9EC-02FA-5EF5-6245-0D96F20A4111}"/>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F389FE81-AD0E-E438-7946-4B479C2BA0C8}"/>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C419CA70-3153-98F6-4646-E710B802C8FD}"/>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C5886B57-3A01-FFC7-2FEA-DF5003E79F9A}"/>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6FB7A22C-9230-622C-05AD-8C6C0A04FB22}"/>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6E7C92CB-7813-E20C-8F6B-A647BC37FAAC}"/>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8DA26186-DE41-B355-4B25-6A1BB94D1E37}"/>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6FECE331-4020-0A57-E949-C47DC8100E76}"/>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9BF8A28A-8470-37E4-B7D7-46F675C3C06A}"/>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2E9836D9-8B80-855C-7605-EF625F6CF908}"/>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C8737E9D-2985-30DC-AD94-22B494497547}"/>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B997EBED-EE59-1E96-2488-229CEB54B713}"/>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C27A7A37-BF4C-ECD9-70E5-BF54AB82D15C}"/>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4D7BD66B-72B0-44EC-C69D-5AAB551885C1}"/>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13770629-4756-0C92-9EBC-8845C578FF39}"/>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3DDF7099-C07E-A2C5-2489-1CCAD13A3853}"/>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1F5BF7FB-096F-F959-4168-682D6536B221}"/>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FC7A9AE6-1DFD-4A74-652F-DB3CC191DE7E}"/>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F25D9254-1A8C-FB7B-EC45-F78B3D858BB4}"/>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E5AD2804-CC27-8100-3640-576FD23DEBEB}"/>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9E31A869-63C5-E71C-8088-84508B93D82B}"/>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55595C32-9F46-ADFF-CD05-32A921674DBF}"/>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92F4517F-2033-EC8C-AEBF-CBC8C0D91214}"/>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68911438-145E-D9BD-8AE2-1757CEE35537}"/>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D6848D92-042F-635B-CAFF-A3FA4D8DD5DA}"/>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451F94B0-A672-FDAA-3A2C-AD4A553087E0}"/>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988B05B7-97BC-4404-FDF5-97E61136D374}"/>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10B76A93-84C3-6680-BA15-D7B0235E1B63}"/>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09F37E91-7D53-1F39-285E-4A94A34151A2}"/>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A5002874-8F2A-5878-EC32-4423C0C69E85}"/>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3627F9A1-17ED-C5B2-AE0F-13734D1A46ED}"/>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9F42286A-A074-2CD3-8497-8088244CB789}"/>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31913046-7B28-03BA-F314-D065B10F710D}"/>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32555919-B9EB-357C-D18A-F024F6FBFF0D}"/>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426A6797-B293-81D2-CE83-A7A0D1D3A485}"/>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62B23B7A-6F5A-5744-B829-93B80238CAA3}"/>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16558D6A-B211-C986-01F2-A3BEE24AFC6A}"/>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D24A6071-6E64-52BB-F23F-A6C27362E632}"/>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A762EE84-BFFC-E1E9-372D-34265F3B3B90}"/>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8F586EDB-DBB8-E36C-388A-CD2DC47BBCCC}"/>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2DB8F6A6-EFB3-C7FE-FEA7-CC5E64F56EB6}"/>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A3595F7F-1F5A-1511-91B6-DDBC8A4AF1FB}"/>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298A8E62-F560-3379-DDB3-8E95F69E42CE}"/>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ED9678F5-CC86-40A1-14FC-126453DC88BB}"/>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7717A408-B404-3B0A-F446-60B37552F56B}"/>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3B608B4A-2592-02BB-37FF-02E4824BD34B}"/>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DD06C6FF-2B19-C99D-D48A-AD0FF0D8CDE9}"/>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45AA6970-D4DB-036B-A1E1-899CC70C96AE}"/>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573145B5-A01F-72C1-0464-453D74AD4877}"/>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E569785D-0A82-45F8-9E27-D6E77158129D}"/>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C2559DD8-90E2-EC2C-C8D4-4CDB5EFB6371}"/>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9055BF77-F80B-F4F7-A853-8F5DC7070781}"/>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0C4720E2-FECB-FD30-60B3-4D8FB1B2225A}"/>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5FEA4B4A-5484-13AA-A4D5-8073E8E0B1B8}"/>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487590C9-01DE-B233-8CA3-CDFF3F6C3DF0}"/>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E8E032C2-0041-32BB-8790-5688E92D4F70}"/>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C8F6A9DE-9AD5-40AC-AD74-5876F809AB23}"/>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2DB06FC3-FBD9-D711-D1FE-877DF6AFF2F2}"/>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0DD8478E-67EE-DF43-F72C-2D4E5751E2B7}"/>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altLang="ko-KR" sz="3600">
                <a:solidFill>
                  <a:srgbClr val="000099"/>
                </a:solidFill>
                <a:latin typeface="Times New Roman"/>
                <a:ea typeface="맑은 고딕"/>
                <a:cs typeface="Times New Roman"/>
              </a:rPr>
              <a:t> Aim &amp; Objectives</a:t>
            </a:r>
            <a:endParaRPr lang="en-US" altLang="ko-KR" sz="3600">
              <a:solidFill>
                <a:srgbClr val="000099"/>
              </a:solidFill>
              <a:latin typeface="Calibri"/>
              <a:ea typeface="Calibri"/>
              <a:cs typeface="Calibri"/>
            </a:endParaRPr>
          </a:p>
        </p:txBody>
      </p:sp>
      <p:sp>
        <p:nvSpPr>
          <p:cNvPr id="354" name="TextBox 353">
            <a:extLst>
              <a:ext uri="{FF2B5EF4-FFF2-40B4-BE49-F238E27FC236}">
                <a16:creationId xmlns:a16="http://schemas.microsoft.com/office/drawing/2014/main" id="{3C756A89-0E32-2646-756E-27C20F8BAF03}"/>
              </a:ext>
            </a:extLst>
          </p:cNvPr>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pic>
        <p:nvPicPr>
          <p:cNvPr id="4" name="Picture 3">
            <a:extLst>
              <a:ext uri="{FF2B5EF4-FFF2-40B4-BE49-F238E27FC236}">
                <a16:creationId xmlns:a16="http://schemas.microsoft.com/office/drawing/2014/main" id="{31209F38-942F-B816-21FF-8781AE7CD1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7040FF0D-D432-8B06-FB10-62184DA50105}"/>
              </a:ext>
            </a:extLst>
          </p:cNvPr>
          <p:cNvSpPr>
            <a:spLocks noGrp="1"/>
          </p:cNvSpPr>
          <p:nvPr>
            <p:ph type="sldNum" sz="quarter" idx="12"/>
          </p:nvPr>
        </p:nvSpPr>
        <p:spPr/>
        <p:txBody>
          <a:bodyPr/>
          <a:lstStyle/>
          <a:p>
            <a:fld id="{38A635C9-4A98-4745-BD96-9D0E32025E69}" type="slidenum">
              <a:rPr lang="en-IN" smtClean="0"/>
              <a:t>4</a:t>
            </a:fld>
            <a:endParaRPr lang="en-IN"/>
          </a:p>
        </p:txBody>
      </p:sp>
      <p:sp>
        <p:nvSpPr>
          <p:cNvPr id="9" name="TextBox 8">
            <a:extLst>
              <a:ext uri="{FF2B5EF4-FFF2-40B4-BE49-F238E27FC236}">
                <a16:creationId xmlns:a16="http://schemas.microsoft.com/office/drawing/2014/main" id="{AB2A8083-64D1-0A19-B88F-0BC7D33E41D7}"/>
              </a:ext>
            </a:extLst>
          </p:cNvPr>
          <p:cNvSpPr txBox="1"/>
          <p:nvPr/>
        </p:nvSpPr>
        <p:spPr>
          <a:xfrm>
            <a:off x="359664" y="2206752"/>
            <a:ext cx="691278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Aim</a:t>
            </a:r>
            <a:r>
              <a:rPr lang="en-US">
                <a:ea typeface="+mn-lt"/>
                <a:cs typeface="+mn-lt"/>
              </a:rPr>
              <a:t>: Automate detection of hate speech using feature extraction + ML classifiers</a:t>
            </a:r>
            <a:endParaRPr lang="en-US">
              <a:ea typeface="Calibri" panose="020F0502020204030204"/>
              <a:cs typeface="Calibri" panose="020F0502020204030204"/>
            </a:endParaRPr>
          </a:p>
          <a:p>
            <a:endParaRPr lang="en-US">
              <a:ea typeface="+mn-lt"/>
              <a:cs typeface="+mn-lt"/>
            </a:endParaRPr>
          </a:p>
          <a:p>
            <a:r>
              <a:rPr lang="en-US" b="1">
                <a:ea typeface="+mn-lt"/>
                <a:cs typeface="+mn-lt"/>
              </a:rPr>
              <a:t>Objectives</a:t>
            </a:r>
            <a:r>
              <a:rPr lang="en-US">
                <a:ea typeface="+mn-lt"/>
                <a:cs typeface="+mn-lt"/>
              </a:rPr>
              <a:t>:</a:t>
            </a:r>
            <a:endParaRPr lang="en-US">
              <a:ea typeface="Calibri" panose="020F0502020204030204"/>
              <a:cs typeface="Calibri" panose="020F0502020204030204"/>
            </a:endParaRPr>
          </a:p>
          <a:p>
            <a:pPr marL="800100" lvl="1" indent="-342900">
              <a:buAutoNum type="arabicPeriod"/>
            </a:pPr>
            <a:r>
              <a:rPr lang="en-US">
                <a:ea typeface="+mn-lt"/>
                <a:cs typeface="+mn-lt"/>
              </a:rPr>
              <a:t>Use </a:t>
            </a:r>
            <a:r>
              <a:rPr lang="en-US" err="1">
                <a:ea typeface="+mn-lt"/>
                <a:cs typeface="+mn-lt"/>
              </a:rPr>
              <a:t>CountVectorizer</a:t>
            </a:r>
            <a:r>
              <a:rPr lang="en-US">
                <a:ea typeface="+mn-lt"/>
                <a:cs typeface="+mn-lt"/>
              </a:rPr>
              <a:t>  &amp; TF-IDF for vectorization</a:t>
            </a:r>
            <a:endParaRPr lang="en-US">
              <a:ea typeface="Calibri" panose="020F0502020204030204"/>
              <a:cs typeface="Calibri" panose="020F0502020204030204"/>
            </a:endParaRPr>
          </a:p>
          <a:p>
            <a:pPr marL="800100" lvl="1" indent="-342900">
              <a:buAutoNum type="arabicPeriod"/>
            </a:pPr>
            <a:r>
              <a:rPr lang="en-US">
                <a:ea typeface="+mn-lt"/>
                <a:cs typeface="+mn-lt"/>
              </a:rPr>
              <a:t>Apply ML algorithms: </a:t>
            </a:r>
            <a:r>
              <a:rPr lang="en-US" err="1">
                <a:ea typeface="+mn-lt"/>
                <a:cs typeface="+mn-lt"/>
              </a:rPr>
              <a:t>XGBoost</a:t>
            </a:r>
            <a:r>
              <a:rPr lang="en-US">
                <a:ea typeface="+mn-lt"/>
                <a:cs typeface="+mn-lt"/>
              </a:rPr>
              <a:t>, </a:t>
            </a:r>
            <a:r>
              <a:rPr lang="en-US" err="1">
                <a:ea typeface="+mn-lt"/>
                <a:cs typeface="+mn-lt"/>
              </a:rPr>
              <a:t>kNN</a:t>
            </a:r>
            <a:r>
              <a:rPr lang="en-US">
                <a:ea typeface="+mn-lt"/>
                <a:cs typeface="+mn-lt"/>
              </a:rPr>
              <a:t>, etc.</a:t>
            </a:r>
            <a:endParaRPr lang="en-US">
              <a:ea typeface="Calibri" panose="020F0502020204030204"/>
              <a:cs typeface="Calibri" panose="020F0502020204030204"/>
            </a:endParaRPr>
          </a:p>
          <a:p>
            <a:pPr marL="800100" lvl="1" indent="-342900">
              <a:buAutoNum type="arabicPeriod"/>
            </a:pPr>
            <a:r>
              <a:rPr lang="en-US">
                <a:ea typeface="+mn-lt"/>
                <a:cs typeface="+mn-lt"/>
              </a:rPr>
              <a:t>Evaluate with two datasets</a:t>
            </a:r>
            <a:endParaRPr lang="en-US">
              <a:ea typeface="Calibri" panose="020F0502020204030204"/>
              <a:cs typeface="Calibri" panose="020F0502020204030204"/>
            </a:endParaRPr>
          </a:p>
          <a:p>
            <a:pPr marL="800100" lvl="1" indent="-342900">
              <a:buAutoNum type="arabicPeriod"/>
            </a:pPr>
            <a:r>
              <a:rPr lang="en-US">
                <a:ea typeface="+mn-lt"/>
                <a:cs typeface="+mn-lt"/>
              </a:rPr>
              <a:t>Compare model performance using accuracy</a:t>
            </a:r>
            <a:endParaRPr lang="en-US">
              <a:ea typeface="Calibri" panose="020F0502020204030204"/>
              <a:cs typeface="Calibri" panose="020F0502020204030204"/>
            </a:endParaRPr>
          </a:p>
          <a:p>
            <a:endParaRPr lang="en-US">
              <a:ea typeface="+mn-lt"/>
              <a:cs typeface="+mn-lt"/>
            </a:endParaRPr>
          </a:p>
        </p:txBody>
      </p:sp>
      <p:pic>
        <p:nvPicPr>
          <p:cNvPr id="3" name="Picture 2" descr="A diagram of a speech detection model&#10;&#10;AI-generated content may be incorrect.">
            <a:extLst>
              <a:ext uri="{FF2B5EF4-FFF2-40B4-BE49-F238E27FC236}">
                <a16:creationId xmlns:a16="http://schemas.microsoft.com/office/drawing/2014/main" id="{ACD9BA18-0901-E237-4C44-4674E9212C5F}"/>
              </a:ext>
            </a:extLst>
          </p:cNvPr>
          <p:cNvPicPr>
            <a:picLocks noChangeAspect="1"/>
          </p:cNvPicPr>
          <p:nvPr/>
        </p:nvPicPr>
        <p:blipFill>
          <a:blip r:embed="rId3"/>
          <a:stretch>
            <a:fillRect/>
          </a:stretch>
        </p:blipFill>
        <p:spPr>
          <a:xfrm>
            <a:off x="8056471" y="2209148"/>
            <a:ext cx="3847073" cy="2571270"/>
          </a:xfrm>
          <a:prstGeom prst="rect">
            <a:avLst/>
          </a:prstGeom>
        </p:spPr>
      </p:pic>
      <p:sp>
        <p:nvSpPr>
          <p:cNvPr id="6" name="TextBox 5">
            <a:extLst>
              <a:ext uri="{FF2B5EF4-FFF2-40B4-BE49-F238E27FC236}">
                <a16:creationId xmlns:a16="http://schemas.microsoft.com/office/drawing/2014/main" id="{92B86B44-9DC6-AD98-93AB-E1926FA21F01}"/>
              </a:ext>
            </a:extLst>
          </p:cNvPr>
          <p:cNvSpPr txBox="1"/>
          <p:nvPr/>
        </p:nvSpPr>
        <p:spPr>
          <a:xfrm>
            <a:off x="8272122" y="5060007"/>
            <a:ext cx="34231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Fig: Hate Speech Detection and Word Classification</a:t>
            </a:r>
            <a:endParaRPr lang="en-US"/>
          </a:p>
        </p:txBody>
      </p:sp>
    </p:spTree>
    <p:extLst>
      <p:ext uri="{BB962C8B-B14F-4D97-AF65-F5344CB8AC3E}">
        <p14:creationId xmlns:p14="http://schemas.microsoft.com/office/powerpoint/2010/main" val="57020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BD4CC-7F4B-016D-0D97-2F0EC1B8066B}"/>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7F692F4C-2BF2-FC33-F5B1-81E436D7B1F2}"/>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26B76345-143F-2152-3B52-3E711B4F57EC}"/>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BA4F4FDE-FD76-22FF-FE98-53575DEAAD3E}"/>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7B1836F2-03D7-3058-C767-28DDBCC59201}"/>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840528C3-B13B-20DA-3D2D-60A63D7612E6}"/>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33496864-5519-355C-448E-107AA8A2C119}"/>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51CBE4D0-8411-5EA6-9E91-FDDD881E6460}"/>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9A015214-B99B-805D-7CB3-244A71176375}"/>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70A9B5E3-FB4D-4ECF-F49A-195322F59C24}"/>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0420D9A2-34B2-8859-DC6F-DD56B23A4963}"/>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A403C672-FE37-E8F9-5796-0A9567D76A34}"/>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5DF3CF94-205D-1C47-5CC8-1E85DE6FC642}"/>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4C3BA654-6C5B-27E0-FDEB-C28B260EBD5B}"/>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C2F53558-9571-029B-BC20-2D00904715A1}"/>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B82376B9-8F55-2525-AA6E-87FBE6580057}"/>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1434714E-63E0-BE93-D5F4-53AB952F685B}"/>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601837E9-454C-48FB-BF27-6F27AEC35421}"/>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663B18CB-4F62-22EF-8A10-69784C58F72C}"/>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71A619F9-B25F-224B-61BA-DE6A3234A9E1}"/>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3788A818-E7D9-D39A-3C48-A2761F34A7CF}"/>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E4ED205B-AFDE-42B5-E059-CD7B558D13E2}"/>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2AC76B65-33B2-CB48-80FE-2928348A7B23}"/>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72CD87C4-D151-E2E5-381C-73FA5CB3ACEC}"/>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045227D4-CC60-3777-CAEC-7B59062FD9F5}"/>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DEBFF77C-A47E-CEE6-EDD5-79009CE3DC43}"/>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8FEE7710-BA8A-6554-CA0C-B235A6CEBD65}"/>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A4D666BB-7816-A5D7-A864-5CE4654E90FE}"/>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BD4AA8BF-94C2-AF58-865D-8F6B56DA82DD}"/>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ABD68502-FB68-92A2-4CBA-60F5CAA09609}"/>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7CA0DCD9-4501-5845-DE96-6CEE3C89728D}"/>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43B8B3AB-DFC7-671D-6B03-E6AA9590D89D}"/>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EF21EC20-F141-C3FA-519B-DCFB6B10BEDD}"/>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AB500829-63FF-0732-7E3C-076620852C00}"/>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F287703C-81FB-3B1F-87CA-CD2E3CA1155C}"/>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768C9BCD-AC8F-AFE8-C11C-A9227A64F5BC}"/>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2916BBBC-A836-6804-EDAC-AB8FB36B02AB}"/>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D3CAF6A2-B0BD-5C37-9A8B-0CF7A6EE92A7}"/>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62201791-B67F-ADB6-7CB9-E7AC91118D75}"/>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C67C1F36-97E7-0BF4-F815-B86FEE9B75FE}"/>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FB517D38-1320-2A76-998B-18F3F881C101}"/>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0B937CAF-1817-7747-7867-D45CDE566D5C}"/>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0181A5D0-195C-A223-F26B-ACAAF4012AEA}"/>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8C37C413-D7FF-EDAB-8688-F85ACB2B217E}"/>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6E0AF771-E19D-C2BC-A6E6-E59665E32818}"/>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DE3B3C50-9C26-BE5E-DCAC-144F5528B4DF}"/>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6CB64C1B-771A-A3B9-ACF8-2E0DDC1CC8F5}"/>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A3A76021-0D5E-58FE-D0E1-0F74D79D40BF}"/>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D99606C4-1A3C-A564-3BC2-D38F94BE553F}"/>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560F8C08-F1E8-62B5-F7AC-B7B50F67942D}"/>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FDC8675C-E115-FD16-E500-9D7D30B23D98}"/>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E5C81C10-4D5D-C155-2E7C-643C7C367317}"/>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9BBFCB0B-9757-0326-E5DE-3263280A0738}"/>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9BD5DAB9-7541-72F7-38BB-D45E2DBC6EBE}"/>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9A2D8202-7B59-8C30-723F-5828A1E4B9FC}"/>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49C2EA51-2C7E-F5C7-03C2-53E41CDD9D29}"/>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705253AF-7254-7FEC-5EEB-E800F5611DA9}"/>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ACFBA8CC-57EA-E219-6E0C-59AA6182A270}"/>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C7959B16-4922-B5C9-3D86-1E61E9726890}"/>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E7F4E2CF-7493-2C5D-576D-E2A55B0AA8B0}"/>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8D97A1CD-6074-B8A1-6175-42A6EA5A822D}"/>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CA1A48EC-E6B5-5849-015F-03F4F232C3D8}"/>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742E846B-26A6-7CAF-9007-F8120465C959}"/>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A095F3CE-EFDD-4D11-36EB-DFA782D4D409}"/>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ECFC37FC-5169-EA28-2AC0-CA2372ECB88E}"/>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5E135703-52A2-333C-B521-DE6F23789123}"/>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C7CE753B-513C-1D5C-5F91-B44386D967CF}"/>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DD52EEDE-7362-88F9-B171-CEB95EAFD715}"/>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2EFEFC6A-A658-C412-F7F7-C5E1B163D668}"/>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1301C8A9-C4FE-C5A5-656E-3FACC8013276}"/>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36A380E7-07C1-9E1C-EB03-A8BBD2926CC2}"/>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61F1B486-243E-613E-807E-63BA1CE408FC}"/>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BEF45761-2D85-A5DA-C0AF-9B98DCAFE8BE}"/>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FAD18E08-9F3B-1ED0-E8DE-A9089FDFE012}"/>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F8A95F41-AABC-BFD1-7819-91042C2DA197}"/>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795EF8A0-9DC8-6CA2-10E4-8FD151793EA7}"/>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altLang="ko-KR" sz="3600">
                <a:solidFill>
                  <a:srgbClr val="000099"/>
                </a:solidFill>
                <a:latin typeface="Times New Roman"/>
                <a:ea typeface="맑은 고딕"/>
                <a:cs typeface="Times New Roman"/>
              </a:rPr>
              <a:t>   </a:t>
            </a:r>
            <a:r>
              <a:rPr lang="en-US" sz="3600">
                <a:solidFill>
                  <a:srgbClr val="000099"/>
                </a:solidFill>
                <a:ea typeface="+mn-lt"/>
                <a:cs typeface="+mn-lt"/>
              </a:rPr>
              <a:t>Literature Review </a:t>
            </a:r>
            <a:endParaRPr lang="en-US" altLang="ko-KR" sz="3600">
              <a:solidFill>
                <a:srgbClr val="000099"/>
              </a:solidFill>
              <a:latin typeface="Calibri"/>
              <a:ea typeface="Calibri"/>
              <a:cs typeface="Calibri"/>
            </a:endParaRPr>
          </a:p>
        </p:txBody>
      </p:sp>
      <p:sp>
        <p:nvSpPr>
          <p:cNvPr id="354" name="TextBox 353">
            <a:extLst>
              <a:ext uri="{FF2B5EF4-FFF2-40B4-BE49-F238E27FC236}">
                <a16:creationId xmlns:a16="http://schemas.microsoft.com/office/drawing/2014/main" id="{3300AA1F-AED9-E66B-E724-9E7DAD8B2BD8}"/>
              </a:ext>
            </a:extLst>
          </p:cNvPr>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pic>
        <p:nvPicPr>
          <p:cNvPr id="4" name="Picture 3">
            <a:extLst>
              <a:ext uri="{FF2B5EF4-FFF2-40B4-BE49-F238E27FC236}">
                <a16:creationId xmlns:a16="http://schemas.microsoft.com/office/drawing/2014/main" id="{42D21921-3BAE-42AB-E379-1649A674CA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68FF76D7-90BA-7E35-C172-A0B5E842A0D9}"/>
              </a:ext>
            </a:extLst>
          </p:cNvPr>
          <p:cNvSpPr>
            <a:spLocks noGrp="1"/>
          </p:cNvSpPr>
          <p:nvPr>
            <p:ph type="sldNum" sz="quarter" idx="12"/>
          </p:nvPr>
        </p:nvSpPr>
        <p:spPr/>
        <p:txBody>
          <a:bodyPr/>
          <a:lstStyle/>
          <a:p>
            <a:fld id="{38A635C9-4A98-4745-BD96-9D0E32025E69}" type="slidenum">
              <a:rPr lang="en-IN" smtClean="0"/>
              <a:t>5</a:t>
            </a:fld>
            <a:endParaRPr lang="en-IN"/>
          </a:p>
        </p:txBody>
      </p:sp>
      <p:sp>
        <p:nvSpPr>
          <p:cNvPr id="9" name="TextBox 8">
            <a:extLst>
              <a:ext uri="{FF2B5EF4-FFF2-40B4-BE49-F238E27FC236}">
                <a16:creationId xmlns:a16="http://schemas.microsoft.com/office/drawing/2014/main" id="{8B5999BD-576F-D14C-B20C-D27E05877125}"/>
              </a:ext>
            </a:extLst>
          </p:cNvPr>
          <p:cNvSpPr txBox="1"/>
          <p:nvPr/>
        </p:nvSpPr>
        <p:spPr>
          <a:xfrm>
            <a:off x="164015" y="1207914"/>
            <a:ext cx="704664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ea typeface="+mn-lt"/>
                <a:cs typeface="+mn-lt"/>
              </a:rPr>
              <a:t>Early approaches to hate speech detection</a:t>
            </a:r>
            <a:r>
              <a:rPr lang="en-US">
                <a:ea typeface="+mn-lt"/>
                <a:cs typeface="+mn-lt"/>
              </a:rPr>
              <a:t> used traditional machine learning models like SVM and Logistic Regression with manually crafted features such as slurs and hashtags. These methods had limitations in capturing sarcasm and contextual meaning. With the emergence of deep learning, models like CNNs and RNNs, along with word embeddings like Word2Vec and </a:t>
            </a:r>
            <a:r>
              <a:rPr lang="en-US" err="1">
                <a:ea typeface="+mn-lt"/>
                <a:cs typeface="+mn-lt"/>
              </a:rPr>
              <a:t>GloVe</a:t>
            </a:r>
            <a:r>
              <a:rPr lang="en-US">
                <a:ea typeface="+mn-lt"/>
                <a:cs typeface="+mn-lt"/>
              </a:rPr>
              <a:t>, enhanced detection by learning deeper semantic patterns.</a:t>
            </a:r>
            <a:endParaRPr lang="en-US"/>
          </a:p>
          <a:p>
            <a:pPr algn="just"/>
            <a:endParaRPr lang="en-US">
              <a:ea typeface="+mn-lt"/>
              <a:cs typeface="+mn-lt"/>
            </a:endParaRPr>
          </a:p>
          <a:p>
            <a:pPr algn="just"/>
            <a:r>
              <a:rPr lang="en-US" b="1">
                <a:ea typeface="+mn-lt"/>
                <a:cs typeface="+mn-lt"/>
              </a:rPr>
              <a:t>Transformer-based models</a:t>
            </a:r>
            <a:r>
              <a:rPr lang="en-US">
                <a:ea typeface="+mn-lt"/>
                <a:cs typeface="+mn-lt"/>
              </a:rPr>
              <a:t> such as BERT, </a:t>
            </a:r>
            <a:r>
              <a:rPr lang="en-US" err="1">
                <a:ea typeface="+mn-lt"/>
                <a:cs typeface="+mn-lt"/>
              </a:rPr>
              <a:t>HateBERT</a:t>
            </a:r>
            <a:r>
              <a:rPr lang="en-US">
                <a:ea typeface="+mn-lt"/>
                <a:cs typeface="+mn-lt"/>
              </a:rPr>
              <a:t>, and </a:t>
            </a:r>
            <a:r>
              <a:rPr lang="en-US" err="1">
                <a:ea typeface="+mn-lt"/>
                <a:cs typeface="+mn-lt"/>
              </a:rPr>
              <a:t>BERTweet</a:t>
            </a:r>
            <a:r>
              <a:rPr lang="en-US">
                <a:ea typeface="+mn-lt"/>
                <a:cs typeface="+mn-lt"/>
              </a:rPr>
              <a:t> brought significant improvements by understanding context and implicit hate. However, these models demand high computational resources and large labeled datasets.</a:t>
            </a:r>
            <a:r>
              <a:rPr lang="en-US">
                <a:ea typeface="Calibri"/>
                <a:cs typeface="Calibri"/>
              </a:rPr>
              <a:t> Recent research also emphasizes the need for explainability and ethical handling of hate speech detection systems.</a:t>
            </a:r>
          </a:p>
        </p:txBody>
      </p:sp>
      <p:pic>
        <p:nvPicPr>
          <p:cNvPr id="6" name="Picture 5" descr="A black background with colorful text&#10;&#10;AI-generated content may be incorrect.">
            <a:extLst>
              <a:ext uri="{FF2B5EF4-FFF2-40B4-BE49-F238E27FC236}">
                <a16:creationId xmlns:a16="http://schemas.microsoft.com/office/drawing/2014/main" id="{356B0E2C-C06A-B2DE-0402-D1E3A79985CF}"/>
              </a:ext>
            </a:extLst>
          </p:cNvPr>
          <p:cNvPicPr>
            <a:picLocks noChangeAspect="1"/>
          </p:cNvPicPr>
          <p:nvPr/>
        </p:nvPicPr>
        <p:blipFill>
          <a:blip r:embed="rId3"/>
          <a:srcRect t="6911" r="77" b="749"/>
          <a:stretch/>
        </p:blipFill>
        <p:spPr>
          <a:xfrm>
            <a:off x="7720741" y="1205776"/>
            <a:ext cx="4284962" cy="3690965"/>
          </a:xfrm>
          <a:prstGeom prst="rect">
            <a:avLst/>
          </a:prstGeom>
        </p:spPr>
      </p:pic>
      <p:sp>
        <p:nvSpPr>
          <p:cNvPr id="7" name="TextBox 6">
            <a:extLst>
              <a:ext uri="{FF2B5EF4-FFF2-40B4-BE49-F238E27FC236}">
                <a16:creationId xmlns:a16="http://schemas.microsoft.com/office/drawing/2014/main" id="{AEED5713-EDD9-484B-D7A4-FA1D21FD5768}"/>
              </a:ext>
            </a:extLst>
          </p:cNvPr>
          <p:cNvSpPr txBox="1"/>
          <p:nvPr/>
        </p:nvSpPr>
        <p:spPr>
          <a:xfrm>
            <a:off x="7854779" y="5043616"/>
            <a:ext cx="40097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Fig.1. Most common words in Hate Speech Tweets</a:t>
            </a:r>
          </a:p>
        </p:txBody>
      </p:sp>
    </p:spTree>
    <p:extLst>
      <p:ext uri="{BB962C8B-B14F-4D97-AF65-F5344CB8AC3E}">
        <p14:creationId xmlns:p14="http://schemas.microsoft.com/office/powerpoint/2010/main" val="111461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899DC-E44F-DAC9-8695-BCC0AC9D1358}"/>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AAC8C278-5B63-4AB6-67B6-56FB6C04E138}"/>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22C0A8D9-7D33-CBAB-535F-BB29A407BD15}"/>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8D83E754-5D90-0074-1325-63BEFE8956C1}"/>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2D551363-2C32-97D1-A5AC-AECEA0AD63CE}"/>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A29EC8C1-D5A6-16CD-7B31-ACB1A17824B8}"/>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AF8A13A9-5222-4A5B-941F-98316086965B}"/>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94A79D14-A853-AE68-BE3B-6591D8735641}"/>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0E50F774-0449-9205-B7DD-64B99B7616A5}"/>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EC2A4655-3B64-1746-63C8-D046317CC9AB}"/>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F986AA7F-ADA5-EDB8-D859-4866857BEFFB}"/>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7D86C16E-4391-70C3-378F-E390C30418D6}"/>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8BE920E5-A15E-3673-6042-10750CF4504C}"/>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F787F5AE-0700-D5A1-E4B5-632369A2831B}"/>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ABE2E96A-C9DD-6D5C-2413-AD3605896CD5}"/>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41EBDA79-8ABB-DEE8-F16C-861CB491630F}"/>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D38E4A73-75F3-B57E-36FC-AAAC90CAADB2}"/>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E6720A14-BBA9-5028-B635-6307776F3F91}"/>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9929BE2B-687A-1753-A5C4-EAFCAAAE9230}"/>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CD125FAB-D23D-8E73-081F-7630942C0B1B}"/>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1962C6A4-AB72-FD6F-AB4B-3F0796A891C8}"/>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04ADBEE5-D3FA-0288-781F-4D1C50BEF937}"/>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562A1B1E-BD4D-3580-E20E-5F311F20D6E1}"/>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76B6125E-BBED-4007-849F-890E7B420D54}"/>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534D0BBF-E664-5704-99BB-FFE659B40E30}"/>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41A63F7C-D8E6-5034-BDA1-197C27C03480}"/>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448B3F0A-AB27-263B-C3C4-0A55E60B6C0E}"/>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F6F0AF4E-EFD6-FCF9-EBF5-2E195039FD48}"/>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4CA453AD-F9E5-D8E4-8104-A523BF0AA2C0}"/>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E10CED2E-2DE3-D5C8-C76D-27982BF88BD5}"/>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BD2DD8C8-A449-FD7E-1DD5-8520693881F6}"/>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12E9ED76-A0F4-D688-9C86-13A75189ED84}"/>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948654F4-C3D2-6E29-C268-34F4AA51831E}"/>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D91A10A6-08D0-58DC-E63B-4B52444A55C5}"/>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563FA1BA-C6DF-D97E-F748-F4404CE26731}"/>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B7E195F6-B85F-B8BD-E0A7-689FF9E1295B}"/>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164A21F7-DA94-1D66-E139-DAA7533CD80C}"/>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F93614E3-2E70-4278-05B1-E92CA89BACE8}"/>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E6BEF77F-49B6-3BEF-49CE-F49D0BA5D63A}"/>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4ACBA1D8-C290-20C7-D0F9-EAE68F1D2324}"/>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B0107357-E7EB-70EA-9452-9FCCFA57193B}"/>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8D0D489C-98C3-9552-6064-4F6262C02F7F}"/>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1B858BB9-22AC-E76F-2501-7024AD4AE6BF}"/>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012CC7B2-4C67-C49E-9F55-4B619A510F9C}"/>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EFDE12F3-8232-C6BF-D53E-20705A4A5AE9}"/>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A7027C01-7E36-2FD4-4DEB-B7665F2459F5}"/>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19917949-64DF-346C-8A31-B0A15243C835}"/>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99CEC394-E689-A891-2220-EA1456B610FA}"/>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F40B0025-4FD4-4F3A-1EE9-FDB2445886D4}"/>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C0B453CD-8548-B897-5059-3096332B6191}"/>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0C33CF83-E80F-5681-BB51-AD23FDF57B9B}"/>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55BE2AEC-5ACA-C546-FE5F-A996ECED2576}"/>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507A523C-9425-7C98-6978-6093E395C6FA}"/>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F05FD4EA-4D3B-5052-61C8-686394876C0A}"/>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3DB2AFF6-56D2-9568-EB0B-BF0795F0E454}"/>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E3BEC5AD-D3FD-3ADB-FD79-C1314AD15D55}"/>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AAB79B36-870D-25D9-746B-C12E90C3395E}"/>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9E5CF66D-E450-6205-D77C-CA8ED388549B}"/>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8427E570-55EA-5BCF-CD4E-AF51BCED8B21}"/>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0782ADF1-2FDC-0AEA-CB72-9A9B6CA6A922}"/>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0B6AB8C0-C2C5-0392-E742-2075A0B53DDB}"/>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FEDB0987-D08A-C4AE-9CD7-A34F6E3A4104}"/>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9A982D4C-0DF7-7100-B732-81B7A862161D}"/>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82B415F6-2B00-880C-D650-5F217E82D81B}"/>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BF1ED724-7B70-7268-DFB3-FE7842708C76}"/>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B3CFD211-84FF-5416-8BA5-45D58A6DF760}"/>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FCC02AF2-83D4-3AE0-6F7F-A2D0D1C7D835}"/>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A447F37B-5844-8F6D-6D0D-F99748EAE8CB}"/>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09929FFF-8170-211C-841A-05E94CE4957B}"/>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C946F38B-65D7-3293-B98B-B0C3C9F63FF0}"/>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5DFAB733-B23B-22B9-7122-541635E25378}"/>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72C04961-3C4E-AC98-33C8-543D963A7C8A}"/>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AE30E3B3-7B4F-9C87-6CD5-4D294F14912E}"/>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0B107944-FFF1-2BD4-8BE9-62A0B88A7AA4}"/>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07FABDC2-B5A2-5849-9AB4-2550BE30E215}"/>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1ADB4761-40BC-E3E3-D03D-BE705A2E5F8D}"/>
              </a:ext>
            </a:extLst>
          </p:cNvPr>
          <p:cNvSpPr/>
          <p:nvPr/>
        </p:nvSpPr>
        <p:spPr>
          <a:xfrm>
            <a:off x="6096" y="29781"/>
            <a:ext cx="12198095"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altLang="ko-KR" sz="3600">
                <a:solidFill>
                  <a:srgbClr val="000099"/>
                </a:solidFill>
                <a:latin typeface="Times New Roman"/>
                <a:ea typeface="맑은 고딕"/>
                <a:cs typeface="Times New Roman"/>
              </a:rPr>
              <a:t>  </a:t>
            </a:r>
            <a:r>
              <a:rPr lang="en-US" sz="3600" b="1">
                <a:solidFill>
                  <a:schemeClr val="accent5"/>
                </a:solidFill>
              </a:rPr>
              <a:t>Methodology Overview</a:t>
            </a:r>
            <a:endParaRPr lang="en-US" altLang="ko-KR" sz="3600">
              <a:solidFill>
                <a:schemeClr val="accent5"/>
              </a:solidFill>
              <a:latin typeface="Calibri"/>
              <a:ea typeface="Calibri"/>
              <a:cs typeface="Calibri"/>
            </a:endParaRPr>
          </a:p>
        </p:txBody>
      </p:sp>
      <p:sp>
        <p:nvSpPr>
          <p:cNvPr id="354" name="TextBox 353">
            <a:extLst>
              <a:ext uri="{FF2B5EF4-FFF2-40B4-BE49-F238E27FC236}">
                <a16:creationId xmlns:a16="http://schemas.microsoft.com/office/drawing/2014/main" id="{15AB2084-EB71-5082-EE63-E9A7D36D538B}"/>
              </a:ext>
            </a:extLst>
          </p:cNvPr>
          <p:cNvSpPr txBox="1"/>
          <p:nvPr/>
        </p:nvSpPr>
        <p:spPr>
          <a:xfrm>
            <a:off x="3436733" y="3563674"/>
            <a:ext cx="1280161" cy="1015663"/>
          </a:xfrm>
          <a:prstGeom prst="rect">
            <a:avLst/>
          </a:prstGeom>
          <a:noFill/>
        </p:spPr>
        <p:txBody>
          <a:bodyPr wrap="square" rtlCol="0">
            <a:spAutoFit/>
          </a:bodyPr>
          <a:lstStyle/>
          <a:p>
            <a:pPr algn="ctr"/>
            <a:r>
              <a:rPr lang="en-US" sz="6000" b="1">
                <a:solidFill>
                  <a:schemeClr val="bg1"/>
                </a:solidFill>
                <a:latin typeface="Arial" panose="020B0604020202020204" pitchFamily="34" charset="0"/>
                <a:cs typeface="Arial" panose="020B0604020202020204" pitchFamily="34" charset="0"/>
              </a:rPr>
              <a:t>04</a:t>
            </a:r>
          </a:p>
        </p:txBody>
      </p:sp>
      <p:pic>
        <p:nvPicPr>
          <p:cNvPr id="4" name="Picture 3">
            <a:extLst>
              <a:ext uri="{FF2B5EF4-FFF2-40B4-BE49-F238E27FC236}">
                <a16:creationId xmlns:a16="http://schemas.microsoft.com/office/drawing/2014/main" id="{F5C81CB4-6BFC-5CFB-327C-63632CC9D2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DD08F7C2-EA5C-55EC-D3B2-FA4912675753}"/>
              </a:ext>
            </a:extLst>
          </p:cNvPr>
          <p:cNvSpPr>
            <a:spLocks noGrp="1"/>
          </p:cNvSpPr>
          <p:nvPr>
            <p:ph type="sldNum" sz="quarter" idx="12"/>
          </p:nvPr>
        </p:nvSpPr>
        <p:spPr/>
        <p:txBody>
          <a:bodyPr/>
          <a:lstStyle/>
          <a:p>
            <a:fld id="{38A635C9-4A98-4745-BD96-9D0E32025E69}" type="slidenum">
              <a:rPr lang="en-IN" smtClean="0"/>
              <a:t>6</a:t>
            </a:fld>
            <a:endParaRPr lang="en-IN"/>
          </a:p>
        </p:txBody>
      </p:sp>
      <p:sp>
        <p:nvSpPr>
          <p:cNvPr id="9" name="TextBox 8">
            <a:extLst>
              <a:ext uri="{FF2B5EF4-FFF2-40B4-BE49-F238E27FC236}">
                <a16:creationId xmlns:a16="http://schemas.microsoft.com/office/drawing/2014/main" id="{2103FBF0-CEA8-8DAB-E9A7-C2E9AB116D47}"/>
              </a:ext>
            </a:extLst>
          </p:cNvPr>
          <p:cNvSpPr txBox="1"/>
          <p:nvPr/>
        </p:nvSpPr>
        <p:spPr>
          <a:xfrm>
            <a:off x="165141" y="868257"/>
            <a:ext cx="785552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b="1">
                <a:ea typeface="+mn-lt"/>
                <a:cs typeface="+mn-lt"/>
              </a:rPr>
              <a:t>Preprocessing:</a:t>
            </a:r>
            <a:endParaRPr lang="en-US">
              <a:ea typeface="Calibri" panose="020F0502020204030204"/>
              <a:cs typeface="Calibri" panose="020F0502020204030204"/>
            </a:endParaRPr>
          </a:p>
          <a:p>
            <a:pPr marL="800100" lvl="1" indent="-342900">
              <a:buFont typeface="Arial"/>
              <a:buChar char="•"/>
            </a:pPr>
            <a:r>
              <a:rPr lang="en-US">
                <a:ea typeface="+mn-lt"/>
                <a:cs typeface="+mn-lt"/>
              </a:rPr>
              <a:t>Removed URLs, mentions, and punctuation</a:t>
            </a:r>
            <a:endParaRPr lang="en-US">
              <a:ea typeface="Calibri" panose="020F0502020204030204"/>
              <a:cs typeface="Calibri" panose="020F0502020204030204"/>
            </a:endParaRPr>
          </a:p>
          <a:p>
            <a:pPr marL="800100" lvl="1" indent="-342900">
              <a:buFont typeface="Arial"/>
              <a:buChar char="•"/>
            </a:pPr>
            <a:r>
              <a:rPr lang="en-US">
                <a:ea typeface="+mn-lt"/>
                <a:cs typeface="+mn-lt"/>
              </a:rPr>
              <a:t>Converted text to lowercase</a:t>
            </a:r>
            <a:endParaRPr lang="en-US">
              <a:ea typeface="Calibri" panose="020F0502020204030204"/>
              <a:cs typeface="Calibri" panose="020F0502020204030204"/>
            </a:endParaRPr>
          </a:p>
          <a:p>
            <a:pPr marL="800100" lvl="1" indent="-342900">
              <a:buFont typeface="Arial"/>
              <a:buChar char="•"/>
            </a:pPr>
            <a:r>
              <a:rPr lang="en-US">
                <a:ea typeface="+mn-lt"/>
                <a:cs typeface="+mn-lt"/>
              </a:rPr>
              <a:t>Applied lemmatization and removed </a:t>
            </a:r>
            <a:r>
              <a:rPr lang="en-US" err="1">
                <a:ea typeface="+mn-lt"/>
                <a:cs typeface="+mn-lt"/>
              </a:rPr>
              <a:t>stopwords</a:t>
            </a:r>
            <a:r>
              <a:rPr lang="en-US">
                <a:ea typeface="+mn-lt"/>
                <a:cs typeface="+mn-lt"/>
              </a:rPr>
              <a:t> (excluding negations)</a:t>
            </a:r>
            <a:endParaRPr lang="en-US">
              <a:ea typeface="Calibri" panose="020F0502020204030204"/>
              <a:cs typeface="Calibri" panose="020F0502020204030204"/>
            </a:endParaRPr>
          </a:p>
          <a:p>
            <a:pPr marL="800100" lvl="1" indent="-342900">
              <a:buFont typeface="Arial"/>
              <a:buChar char="•"/>
            </a:pPr>
            <a:endParaRPr lang="en-US">
              <a:ea typeface="+mn-lt"/>
              <a:cs typeface="+mn-lt"/>
            </a:endParaRPr>
          </a:p>
          <a:p>
            <a:pPr marL="342900" indent="-342900">
              <a:buAutoNum type="arabicPeriod"/>
            </a:pPr>
            <a:r>
              <a:rPr lang="en-US" b="1">
                <a:ea typeface="+mn-lt"/>
                <a:cs typeface="+mn-lt"/>
              </a:rPr>
              <a:t>Vectorization Techniques:</a:t>
            </a:r>
            <a:endParaRPr lang="en-US">
              <a:ea typeface="Calibri" panose="020F0502020204030204"/>
              <a:cs typeface="Calibri" panose="020F0502020204030204"/>
            </a:endParaRPr>
          </a:p>
          <a:p>
            <a:pPr marL="800100" lvl="1" indent="-342900">
              <a:buFont typeface="Arial"/>
              <a:buChar char="•"/>
            </a:pPr>
            <a:r>
              <a:rPr lang="en-US" b="1">
                <a:ea typeface="+mn-lt"/>
                <a:cs typeface="+mn-lt"/>
              </a:rPr>
              <a:t>TF-IDF</a:t>
            </a:r>
            <a:r>
              <a:rPr lang="en-US">
                <a:ea typeface="+mn-lt"/>
                <a:cs typeface="+mn-lt"/>
              </a:rPr>
              <a:t> and </a:t>
            </a:r>
            <a:r>
              <a:rPr lang="en-US" b="1" err="1">
                <a:ea typeface="+mn-lt"/>
                <a:cs typeface="+mn-lt"/>
              </a:rPr>
              <a:t>CountVectorizer</a:t>
            </a:r>
            <a:r>
              <a:rPr lang="en-US">
                <a:ea typeface="+mn-lt"/>
                <a:cs typeface="+mn-lt"/>
              </a:rPr>
              <a:t> for frequency-based features(word frequencies)</a:t>
            </a:r>
            <a:endParaRPr lang="en-US">
              <a:ea typeface="Calibri" panose="020F0502020204030204"/>
              <a:cs typeface="Calibri" panose="020F0502020204030204"/>
            </a:endParaRPr>
          </a:p>
          <a:p>
            <a:pPr marL="800100" lvl="1" indent="-342900">
              <a:buFont typeface="Arial"/>
              <a:buChar char="•"/>
            </a:pPr>
            <a:r>
              <a:rPr lang="en-US" b="1">
                <a:ea typeface="+mn-lt"/>
                <a:cs typeface="+mn-lt"/>
              </a:rPr>
              <a:t>Word2Vec</a:t>
            </a:r>
            <a:r>
              <a:rPr lang="en-US">
                <a:ea typeface="+mn-lt"/>
                <a:cs typeface="+mn-lt"/>
              </a:rPr>
              <a:t> and </a:t>
            </a:r>
            <a:r>
              <a:rPr lang="en-US" b="1" err="1">
                <a:ea typeface="+mn-lt"/>
                <a:cs typeface="+mn-lt"/>
              </a:rPr>
              <a:t>GloVe</a:t>
            </a:r>
            <a:r>
              <a:rPr lang="en-US">
                <a:ea typeface="+mn-lt"/>
                <a:cs typeface="+mn-lt"/>
              </a:rPr>
              <a:t> for semantic word embeddings.(</a:t>
            </a:r>
            <a:r>
              <a:rPr lang="en-US">
                <a:solidFill>
                  <a:srgbClr val="000000"/>
                </a:solidFill>
                <a:ea typeface="+mn-lt"/>
                <a:cs typeface="+mn-lt"/>
              </a:rPr>
              <a:t>relationships between signs and symbols</a:t>
            </a:r>
            <a:r>
              <a:rPr lang="en-US">
                <a:ea typeface="+mn-lt"/>
                <a:cs typeface="+mn-lt"/>
              </a:rPr>
              <a:t>)</a:t>
            </a:r>
            <a:endParaRPr lang="en-US">
              <a:ea typeface="Calibri" panose="020F0502020204030204"/>
              <a:cs typeface="Calibri" panose="020F0502020204030204"/>
            </a:endParaRPr>
          </a:p>
          <a:p>
            <a:pPr marL="800100" lvl="1" indent="-342900">
              <a:buFont typeface="Arial"/>
              <a:buChar char="•"/>
            </a:pPr>
            <a:endParaRPr lang="en-US">
              <a:ea typeface="+mn-lt"/>
              <a:cs typeface="+mn-lt"/>
            </a:endParaRPr>
          </a:p>
          <a:p>
            <a:pPr marL="342900" indent="-342900">
              <a:buAutoNum type="arabicPeriod"/>
            </a:pPr>
            <a:r>
              <a:rPr lang="en-US" b="1">
                <a:ea typeface="+mn-lt"/>
                <a:cs typeface="+mn-lt"/>
              </a:rPr>
              <a:t>Handling Class Imbalance:</a:t>
            </a:r>
            <a:endParaRPr lang="en-US">
              <a:ea typeface="Calibri" panose="020F0502020204030204"/>
              <a:cs typeface="Calibri" panose="020F0502020204030204"/>
            </a:endParaRPr>
          </a:p>
          <a:p>
            <a:pPr marL="800100" lvl="1" indent="-342900">
              <a:buFont typeface="Arial"/>
              <a:buChar char="•"/>
            </a:pPr>
            <a:r>
              <a:rPr lang="en-US" b="1">
                <a:ea typeface="+mn-lt"/>
                <a:cs typeface="+mn-lt"/>
              </a:rPr>
              <a:t>SMOTE</a:t>
            </a:r>
            <a:r>
              <a:rPr lang="en-US">
                <a:ea typeface="+mn-lt"/>
                <a:cs typeface="+mn-lt"/>
              </a:rPr>
              <a:t> for synthetic oversampling</a:t>
            </a:r>
            <a:endParaRPr lang="en-US">
              <a:ea typeface="Calibri" panose="020F0502020204030204"/>
              <a:cs typeface="Calibri" panose="020F0502020204030204"/>
            </a:endParaRPr>
          </a:p>
          <a:p>
            <a:pPr marL="800100" lvl="1" indent="-342900">
              <a:buFont typeface="Arial"/>
              <a:buChar char="•"/>
            </a:pPr>
            <a:r>
              <a:rPr lang="en-US" b="1">
                <a:ea typeface="+mn-lt"/>
                <a:cs typeface="+mn-lt"/>
              </a:rPr>
              <a:t>Class weighting</a:t>
            </a:r>
            <a:r>
              <a:rPr lang="en-US">
                <a:ea typeface="+mn-lt"/>
                <a:cs typeface="+mn-lt"/>
              </a:rPr>
              <a:t> in algorithms like </a:t>
            </a:r>
            <a:r>
              <a:rPr lang="en-US" err="1">
                <a:ea typeface="+mn-lt"/>
                <a:cs typeface="+mn-lt"/>
              </a:rPr>
              <a:t>XGBoost</a:t>
            </a:r>
            <a:endParaRPr lang="en-US" err="1">
              <a:ea typeface="Calibri" panose="020F0502020204030204"/>
              <a:cs typeface="Calibri" panose="020F0502020204030204"/>
            </a:endParaRPr>
          </a:p>
          <a:p>
            <a:pPr marL="800100" lvl="1" indent="-342900">
              <a:buFont typeface="Arial"/>
              <a:buChar char="•"/>
            </a:pPr>
            <a:endParaRPr lang="en-US">
              <a:ea typeface="+mn-lt"/>
              <a:cs typeface="+mn-lt"/>
            </a:endParaRPr>
          </a:p>
          <a:p>
            <a:pPr marL="342900" indent="-342900">
              <a:buAutoNum type="arabicPeriod"/>
            </a:pPr>
            <a:r>
              <a:rPr lang="en-US" b="1">
                <a:ea typeface="+mn-lt"/>
                <a:cs typeface="+mn-lt"/>
              </a:rPr>
              <a:t>Modeling:</a:t>
            </a:r>
            <a:endParaRPr lang="en-US">
              <a:ea typeface="Calibri" panose="020F0502020204030204"/>
              <a:cs typeface="Calibri" panose="020F0502020204030204"/>
            </a:endParaRPr>
          </a:p>
          <a:p>
            <a:pPr marL="800100" lvl="1" indent="-342900">
              <a:buFont typeface="Arial"/>
              <a:buChar char="•"/>
            </a:pPr>
            <a:r>
              <a:rPr lang="en-US">
                <a:ea typeface="+mn-lt"/>
                <a:cs typeface="+mn-lt"/>
              </a:rPr>
              <a:t>Implemented ML models: Naive Bayes, Decision Tree, </a:t>
            </a:r>
            <a:r>
              <a:rPr lang="en-US" err="1">
                <a:ea typeface="+mn-lt"/>
                <a:cs typeface="+mn-lt"/>
              </a:rPr>
              <a:t>kNN</a:t>
            </a:r>
            <a:r>
              <a:rPr lang="en-US">
                <a:ea typeface="+mn-lt"/>
                <a:cs typeface="+mn-lt"/>
              </a:rPr>
              <a:t>, SVM, Random Forest, Logistic Regression and XGBoost</a:t>
            </a:r>
            <a:endParaRPr lang="en-US">
              <a:ea typeface="Calibri" panose="020F0502020204030204"/>
              <a:cs typeface="Calibri" panose="020F0502020204030204"/>
            </a:endParaRPr>
          </a:p>
          <a:p>
            <a:pPr marL="800100" lvl="1" indent="-342900">
              <a:buFont typeface="Arial"/>
              <a:buChar char="•"/>
            </a:pPr>
            <a:r>
              <a:rPr lang="en-US">
                <a:ea typeface="+mn-lt"/>
                <a:cs typeface="+mn-lt"/>
              </a:rPr>
              <a:t>Hyperparameter tuning with </a:t>
            </a:r>
            <a:r>
              <a:rPr lang="en-US" b="1" err="1">
                <a:ea typeface="+mn-lt"/>
                <a:cs typeface="+mn-lt"/>
              </a:rPr>
              <a:t>XGBoost</a:t>
            </a:r>
            <a:r>
              <a:rPr lang="en-US">
                <a:ea typeface="+mn-lt"/>
                <a:cs typeface="+mn-lt"/>
              </a:rPr>
              <a:t> for best performance</a:t>
            </a:r>
            <a:endParaRPr lang="en-US">
              <a:ea typeface="Calibri" panose="020F0502020204030204"/>
              <a:cs typeface="Calibri" panose="020F0502020204030204"/>
            </a:endParaRPr>
          </a:p>
          <a:p>
            <a:pPr marL="342900" indent="-342900">
              <a:buAutoNum type="arabicPeriod"/>
            </a:pPr>
            <a:endParaRPr lang="en-US">
              <a:ea typeface="+mn-lt"/>
              <a:cs typeface="+mn-lt"/>
            </a:endParaRPr>
          </a:p>
        </p:txBody>
      </p:sp>
      <p:pic>
        <p:nvPicPr>
          <p:cNvPr id="3" name="Picture 2" descr="A diagram of a software algorithm&#10;&#10;AI-generated content may be incorrect.">
            <a:extLst>
              <a:ext uri="{FF2B5EF4-FFF2-40B4-BE49-F238E27FC236}">
                <a16:creationId xmlns:a16="http://schemas.microsoft.com/office/drawing/2014/main" id="{1DD940A1-4167-38DD-8BD0-045FEDF8E854}"/>
              </a:ext>
            </a:extLst>
          </p:cNvPr>
          <p:cNvPicPr>
            <a:picLocks noChangeAspect="1"/>
          </p:cNvPicPr>
          <p:nvPr/>
        </p:nvPicPr>
        <p:blipFill>
          <a:blip r:embed="rId3"/>
          <a:stretch>
            <a:fillRect/>
          </a:stretch>
        </p:blipFill>
        <p:spPr>
          <a:xfrm>
            <a:off x="9061510" y="865294"/>
            <a:ext cx="2390083" cy="4601066"/>
          </a:xfrm>
          <a:prstGeom prst="rect">
            <a:avLst/>
          </a:prstGeom>
        </p:spPr>
      </p:pic>
      <p:sp>
        <p:nvSpPr>
          <p:cNvPr id="6" name="TextBox 5">
            <a:extLst>
              <a:ext uri="{FF2B5EF4-FFF2-40B4-BE49-F238E27FC236}">
                <a16:creationId xmlns:a16="http://schemas.microsoft.com/office/drawing/2014/main" id="{DE7E7698-458B-F4D0-D20F-53C475CE8240}"/>
              </a:ext>
            </a:extLst>
          </p:cNvPr>
          <p:cNvSpPr txBox="1"/>
          <p:nvPr/>
        </p:nvSpPr>
        <p:spPr>
          <a:xfrm>
            <a:off x="7806063" y="5661829"/>
            <a:ext cx="5264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Fig: Workflow of approach towards the Model</a:t>
            </a:r>
          </a:p>
        </p:txBody>
      </p:sp>
    </p:spTree>
    <p:extLst>
      <p:ext uri="{BB962C8B-B14F-4D97-AF65-F5344CB8AC3E}">
        <p14:creationId xmlns:p14="http://schemas.microsoft.com/office/powerpoint/2010/main" val="83502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4F163-4074-F542-D633-AB27F26BC696}"/>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14597008-3022-B64E-E2BC-E123262D5C7B}"/>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A1E06418-48D2-3607-178A-ECD366FA2DD2}"/>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E2CFAF27-B016-1507-7950-91CC096D111F}"/>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1519C599-C367-EF00-3434-4292EF7540A7}"/>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041228E3-7ABA-3B49-89D2-E4319F8A2DC0}"/>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C9E6D99F-4EAD-BCF8-1334-CA30F320B753}"/>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42785AD7-C485-547C-E2FC-140F87534777}"/>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42C3A370-0742-CF51-1CF5-61A3635B26AA}"/>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BE98776B-282D-4E05-4950-583B3270B84C}"/>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33543916-E961-11B9-7601-E6A22B2628AA}"/>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AC85AE81-4C15-FFBD-8145-C3E2703EDF3E}"/>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17752EE3-620E-6A1C-DA17-AC795CDDBC3E}"/>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340D7745-5316-2C81-8A09-1A1F90ED4E4A}"/>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A3B98996-DDBD-DDD3-3951-AB9EE31EBFAC}"/>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532B5AD0-8AF9-7D57-EC14-9578D10F89EC}"/>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A10A2CD4-083C-CA09-B740-A0CF69AC6F4D}"/>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AD42063A-61C0-5AFE-5484-26BA77715091}"/>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AE4CD8DE-FF96-57C4-8399-50CB81F4FFC8}"/>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C8FF8485-ECD4-BA50-F809-1699A2B93540}"/>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02CBB137-C144-E0C8-274C-9289E3CD853E}"/>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E10CD93C-C93F-2F00-9AAF-CD3ABF9CC320}"/>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98229BE1-BC31-9A02-E732-94374F413EEB}"/>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E83569DB-CAA1-662B-107E-AAF3F5D4348A}"/>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5A3A9532-FF37-1CA6-A75F-44533A11B479}"/>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AB565493-202B-96B2-4A01-57F34A27E8F8}"/>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3AED377A-3A1C-EF77-0F65-A6AFDBAF8BF0}"/>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1537D384-44E8-47A2-C296-DB46FD9C32EB}"/>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A5756C07-E731-91D6-118B-F85187A8F0E8}"/>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81460744-7532-C0FF-F972-2CB8ADAEFC10}"/>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ACDAA499-9896-B711-D064-040D3B657BF4}"/>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9ED96D90-E291-4068-70CE-A1C2585986F2}"/>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69ADB69C-82C3-EBC3-4FA7-27F506184DDA}"/>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EC5EA1B2-6B2C-AAB0-BB62-53B1C9E837A9}"/>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AF1CBC92-D677-477B-E11E-8E750328F2BC}"/>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2CF076E5-99B0-5440-3076-3D10DC66CF6F}"/>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8B6D40AD-8C96-FE59-EA6F-F85EEF099D90}"/>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E7424A70-AA56-2A9E-BC42-FD42A59736FB}"/>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C368E8B2-CBAA-039B-0B0C-4E055B4E9FB1}"/>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B40BCEB6-A7E1-BC05-7F9D-32B0B6663141}"/>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4BDED80E-BBFD-CC4B-5ECB-CD275BD2B904}"/>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67AC7518-23E2-039F-77A2-7923E0888AC9}"/>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A9F50336-FBE0-AA3F-FDE1-B5ABB5B2153C}"/>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D5E5F937-F059-A3A5-E72A-91643BE6FF70}"/>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A0EF6149-C87E-595C-7E0A-FB05485180B5}"/>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A32FC572-9796-F02E-F21F-92EF4D84E157}"/>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EC7C5819-02EF-E8B8-C565-1786041B9215}"/>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BC3E6A92-2163-22E6-6DA5-4F299A0EBE36}"/>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2AF65A77-D97D-1095-D624-DC997B65F811}"/>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601E134F-C1F3-E2FD-3C9B-E85924F3418D}"/>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D959CB07-45EC-A6CE-A123-6090B990D161}"/>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FE9EED67-EFC2-FFF4-28C8-B8DB19C4F17D}"/>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E2BC3B57-3B0B-E482-C5FE-DA09AC100ABC}"/>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1902137B-B133-7839-16D2-24FFACB87FF7}"/>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A4E5C8A2-AF52-7495-D3ED-582A06EE021B}"/>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6B67CE7B-F507-90D0-8384-B850DACF88A0}"/>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5B6FC8F7-DC2A-3C95-9844-BA7F8104D10C}"/>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39AE7998-CF6A-06FE-0897-E0D59A39E5A5}"/>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1A599E33-0E60-B787-8107-6F5FD94F22D3}"/>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E9C8F7B3-A0EC-88B3-0C16-A4040B827B1A}"/>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54700C7A-8AD2-4A06-3189-52438E461F6E}"/>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04029C43-B3AC-5FD6-284E-AB2498702235}"/>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8BFBA6FB-12F6-7C27-17EA-6CDB8655CA81}"/>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98A1F276-03B4-30CE-3A32-BA62AA4C7A7D}"/>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767B7E7A-8067-A3BE-B418-25081B4AD62B}"/>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BD9677CD-3B6F-53D1-ABF0-8F5681C46AC8}"/>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ABEAC514-1A94-280C-93F2-D89D56D895AE}"/>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BA44710B-2FE5-6DA0-712D-BD990D8FF04C}"/>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D92E5310-53EB-F8AD-872F-C2E38B54FA68}"/>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7C4FC272-AE2D-5889-649B-F1ADF346F93A}"/>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A999532B-AA13-EAE7-CCEE-CB7E741BF47E}"/>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B1B5CD45-DF97-4A8F-0CF6-A18065542E64}"/>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0CB6B381-AF13-F449-48C3-ED789D567280}"/>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5FB30566-A10D-DE4D-02D8-0D0BA1D2C539}"/>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6D2E1F3A-A664-7509-1A0C-11E3BFB7AB92}"/>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53190ECF-3F48-78E1-048F-23CAB341ADB7}"/>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altLang="ko-KR" sz="3600">
                <a:solidFill>
                  <a:srgbClr val="000099"/>
                </a:solidFill>
                <a:latin typeface="Times New Roman"/>
                <a:ea typeface="맑은 고딕"/>
                <a:cs typeface="Times New Roman"/>
              </a:rPr>
              <a:t>  </a:t>
            </a:r>
            <a:r>
              <a:rPr lang="en-US" sz="3600">
                <a:solidFill>
                  <a:srgbClr val="000099"/>
                </a:solidFill>
                <a:ea typeface="+mn-lt"/>
                <a:cs typeface="+mn-lt"/>
              </a:rPr>
              <a:t>Dataset Description</a:t>
            </a:r>
            <a:endParaRPr lang="en-US" sz="3600">
              <a:solidFill>
                <a:srgbClr val="000099"/>
              </a:solidFill>
              <a:latin typeface="Calibri"/>
              <a:ea typeface="Calibri"/>
              <a:cs typeface="Calibri"/>
            </a:endParaRPr>
          </a:p>
        </p:txBody>
      </p:sp>
      <p:sp>
        <p:nvSpPr>
          <p:cNvPr id="354" name="TextBox 353">
            <a:extLst>
              <a:ext uri="{FF2B5EF4-FFF2-40B4-BE49-F238E27FC236}">
                <a16:creationId xmlns:a16="http://schemas.microsoft.com/office/drawing/2014/main" id="{B33454AE-2646-ACB4-B2DC-DBAB56D90CE7}"/>
              </a:ext>
            </a:extLst>
          </p:cNvPr>
          <p:cNvSpPr txBox="1"/>
          <p:nvPr/>
        </p:nvSpPr>
        <p:spPr>
          <a:xfrm>
            <a:off x="358253" y="1716586"/>
            <a:ext cx="5937505" cy="3139321"/>
          </a:xfrm>
          <a:prstGeom prst="rect">
            <a:avLst/>
          </a:prstGeom>
          <a:noFill/>
        </p:spPr>
        <p:txBody>
          <a:bodyPr wrap="square" lIns="91440" tIns="45720" rIns="91440" bIns="45720" rtlCol="0" anchor="t">
            <a:spAutoFit/>
          </a:bodyPr>
          <a:lstStyle/>
          <a:p>
            <a:pPr marL="342900" indent="-342900">
              <a:buAutoNum type="arabicPeriod"/>
            </a:pPr>
            <a:r>
              <a:rPr lang="en-US" b="1"/>
              <a:t>Dataset 1: Hate Speech Data</a:t>
            </a:r>
            <a:endParaRPr lang="en-US"/>
          </a:p>
          <a:p>
            <a:pPr marL="342900" lvl="1" indent="-342900">
              <a:buFont typeface="Arial"/>
              <a:buChar char="•"/>
            </a:pPr>
            <a:r>
              <a:rPr lang="en-US"/>
              <a:t>Tweets labeled as Hate (0), Offensive (1), Neutral (2)</a:t>
            </a:r>
            <a:endParaRPr lang="en-US">
              <a:ea typeface="Calibri" panose="020F0502020204030204"/>
              <a:cs typeface="Calibri" panose="020F0502020204030204"/>
            </a:endParaRPr>
          </a:p>
          <a:p>
            <a:pPr marL="342900" lvl="1" indent="-342900">
              <a:buFont typeface="Arial"/>
              <a:buChar char="•"/>
            </a:pPr>
            <a:endParaRPr lang="en-US"/>
          </a:p>
          <a:p>
            <a:pPr marL="342900" lvl="1" indent="-342900">
              <a:buFont typeface="Arial"/>
              <a:buChar char="•"/>
            </a:pPr>
            <a:endParaRPr lang="en-US"/>
          </a:p>
          <a:p>
            <a:pPr marL="342900" lvl="1" indent="-342900">
              <a:buFont typeface="Arial"/>
              <a:buChar char="•"/>
            </a:pPr>
            <a:endParaRPr lang="en-US"/>
          </a:p>
          <a:p>
            <a:pPr marL="0" lvl="1"/>
            <a:endParaRPr lang="en-US">
              <a:ea typeface="Calibri" panose="020F0502020204030204"/>
              <a:cs typeface="Calibri" panose="020F0502020204030204"/>
            </a:endParaRPr>
          </a:p>
          <a:p>
            <a:pPr marL="342900" lvl="1" indent="-342900">
              <a:buFont typeface="Arial"/>
              <a:buChar char="•"/>
            </a:pPr>
            <a:endParaRPr lang="en-US">
              <a:ea typeface="Calibri" panose="020F0502020204030204"/>
              <a:cs typeface="Calibri" panose="020F0502020204030204"/>
            </a:endParaRPr>
          </a:p>
          <a:p>
            <a:pPr marL="342900" lvl="1" indent="-342900">
              <a:buFont typeface="Arial"/>
              <a:buChar char="•"/>
            </a:pPr>
            <a:endParaRPr lang="en-US"/>
          </a:p>
          <a:p>
            <a:pPr marL="342900" indent="-342900">
              <a:buAutoNum type="arabicPeriod"/>
            </a:pPr>
            <a:r>
              <a:rPr lang="en-US" b="1"/>
              <a:t>Dataset 2: </a:t>
            </a:r>
            <a:r>
              <a:rPr lang="en-US" b="1" err="1"/>
              <a:t>ConvAbuseEMNLP</a:t>
            </a:r>
            <a:endParaRPr lang="en-US" b="1" err="1">
              <a:ea typeface="Calibri" panose="020F0502020204030204"/>
              <a:cs typeface="Calibri" panose="020F0502020204030204"/>
            </a:endParaRPr>
          </a:p>
          <a:p>
            <a:pPr marL="342900" lvl="1" indent="-342900">
              <a:buFont typeface="Arial"/>
              <a:buChar char="•"/>
            </a:pPr>
            <a:r>
              <a:rPr lang="en-US"/>
              <a:t>Dialogues with abuse annotations (binary/multilabel)</a:t>
            </a:r>
            <a:endParaRPr lang="en-US">
              <a:ea typeface="Calibri" panose="020F0502020204030204"/>
              <a:cs typeface="Calibri" panose="020F0502020204030204"/>
            </a:endParaRPr>
          </a:p>
          <a:p>
            <a:pPr marL="342900" lvl="1" indent="-342900">
              <a:buFont typeface="Arial"/>
              <a:buChar char="•"/>
            </a:pPr>
            <a:r>
              <a:rPr lang="en-US"/>
              <a:t>Realistic conversational AI context</a:t>
            </a:r>
            <a:endParaRPr lang="en-US">
              <a:solidFill>
                <a:schemeClr val="bg1"/>
              </a:solidFill>
              <a:latin typeface="Calibri"/>
              <a:ea typeface="Calibri"/>
              <a:cs typeface="Calibri"/>
            </a:endParaRPr>
          </a:p>
        </p:txBody>
      </p:sp>
      <p:pic>
        <p:nvPicPr>
          <p:cNvPr id="4" name="Picture 3">
            <a:extLst>
              <a:ext uri="{FF2B5EF4-FFF2-40B4-BE49-F238E27FC236}">
                <a16:creationId xmlns:a16="http://schemas.microsoft.com/office/drawing/2014/main" id="{458C5582-46B0-816E-5F60-7308C1753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39BCB253-B261-7706-4BD1-F006CEC75871}"/>
              </a:ext>
            </a:extLst>
          </p:cNvPr>
          <p:cNvSpPr>
            <a:spLocks noGrp="1"/>
          </p:cNvSpPr>
          <p:nvPr>
            <p:ph type="sldNum" sz="quarter" idx="12"/>
          </p:nvPr>
        </p:nvSpPr>
        <p:spPr/>
        <p:txBody>
          <a:bodyPr/>
          <a:lstStyle/>
          <a:p>
            <a:fld id="{38A635C9-4A98-4745-BD96-9D0E32025E69}" type="slidenum">
              <a:rPr lang="en-IN" smtClean="0"/>
              <a:t>7</a:t>
            </a:fld>
            <a:endParaRPr lang="en-IN"/>
          </a:p>
        </p:txBody>
      </p:sp>
      <p:pic>
        <p:nvPicPr>
          <p:cNvPr id="3" name="Picture 2" descr="A diagram of an offensive speech&#10;&#10;AI-generated content may be incorrect.">
            <a:extLst>
              <a:ext uri="{FF2B5EF4-FFF2-40B4-BE49-F238E27FC236}">
                <a16:creationId xmlns:a16="http://schemas.microsoft.com/office/drawing/2014/main" id="{F9492F35-800D-F674-CF7C-851201E16F1C}"/>
              </a:ext>
            </a:extLst>
          </p:cNvPr>
          <p:cNvPicPr>
            <a:picLocks noChangeAspect="1"/>
          </p:cNvPicPr>
          <p:nvPr/>
        </p:nvPicPr>
        <p:blipFill>
          <a:blip r:embed="rId3"/>
          <a:stretch>
            <a:fillRect/>
          </a:stretch>
        </p:blipFill>
        <p:spPr>
          <a:xfrm>
            <a:off x="7550756" y="1260007"/>
            <a:ext cx="3800475" cy="1476375"/>
          </a:xfrm>
          <a:prstGeom prst="rect">
            <a:avLst/>
          </a:prstGeom>
        </p:spPr>
      </p:pic>
      <p:pic>
        <p:nvPicPr>
          <p:cNvPr id="6" name="Picture 5" descr="A diagram of a speech detection&#10;&#10;AI-generated content may be incorrect.">
            <a:extLst>
              <a:ext uri="{FF2B5EF4-FFF2-40B4-BE49-F238E27FC236}">
                <a16:creationId xmlns:a16="http://schemas.microsoft.com/office/drawing/2014/main" id="{4880669D-BE4B-892C-C116-F41341630710}"/>
              </a:ext>
            </a:extLst>
          </p:cNvPr>
          <p:cNvPicPr>
            <a:picLocks noChangeAspect="1"/>
          </p:cNvPicPr>
          <p:nvPr/>
        </p:nvPicPr>
        <p:blipFill>
          <a:blip r:embed="rId4"/>
          <a:stretch>
            <a:fillRect/>
          </a:stretch>
        </p:blipFill>
        <p:spPr>
          <a:xfrm>
            <a:off x="7785231" y="3557934"/>
            <a:ext cx="3395708" cy="1476375"/>
          </a:xfrm>
          <a:prstGeom prst="rect">
            <a:avLst/>
          </a:prstGeom>
        </p:spPr>
      </p:pic>
      <p:sp>
        <p:nvSpPr>
          <p:cNvPr id="10" name="TextBox 9">
            <a:extLst>
              <a:ext uri="{FF2B5EF4-FFF2-40B4-BE49-F238E27FC236}">
                <a16:creationId xmlns:a16="http://schemas.microsoft.com/office/drawing/2014/main" id="{CB954B15-E5BE-FE9D-DC53-B78BE2FA9A3B}"/>
              </a:ext>
            </a:extLst>
          </p:cNvPr>
          <p:cNvSpPr txBox="1"/>
          <p:nvPr/>
        </p:nvSpPr>
        <p:spPr>
          <a:xfrm>
            <a:off x="7998940" y="2963562"/>
            <a:ext cx="2980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Dataset 1: Hate Speech Data</a:t>
            </a:r>
            <a:endParaRPr lang="en-US"/>
          </a:p>
        </p:txBody>
      </p:sp>
      <p:sp>
        <p:nvSpPr>
          <p:cNvPr id="11" name="TextBox 10">
            <a:extLst>
              <a:ext uri="{FF2B5EF4-FFF2-40B4-BE49-F238E27FC236}">
                <a16:creationId xmlns:a16="http://schemas.microsoft.com/office/drawing/2014/main" id="{EAED5A7D-A5A5-3B26-DF81-D89F50640C5A}"/>
              </a:ext>
            </a:extLst>
          </p:cNvPr>
          <p:cNvSpPr txBox="1"/>
          <p:nvPr/>
        </p:nvSpPr>
        <p:spPr>
          <a:xfrm>
            <a:off x="7998940" y="5218671"/>
            <a:ext cx="31139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Dataset 2: </a:t>
            </a:r>
            <a:r>
              <a:rPr lang="en-US" b="1" err="1">
                <a:ea typeface="Calibri"/>
                <a:cs typeface="Calibri"/>
              </a:rPr>
              <a:t>ConvAbuseEMNLP</a:t>
            </a:r>
            <a:endParaRPr lang="en-US" err="1"/>
          </a:p>
        </p:txBody>
      </p:sp>
    </p:spTree>
    <p:extLst>
      <p:ext uri="{BB962C8B-B14F-4D97-AF65-F5344CB8AC3E}">
        <p14:creationId xmlns:p14="http://schemas.microsoft.com/office/powerpoint/2010/main" val="663280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A57C-D61F-D85F-9795-530F6AA98FF7}"/>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3530926C-F4A7-B3D6-BA31-87546F89A13E}"/>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3F2CCA5F-637D-F25A-9EDF-475E573343DA}"/>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3F3A6F31-8083-C1C0-8F27-DF5EAE7C75DF}"/>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A3922BAF-D4E0-E02A-808B-17F3083B7959}"/>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D3D05628-4D9D-0A3A-7641-D36073AA8EC0}"/>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88C3BEA5-6A1A-4AD3-5579-C6AF55C88B89}"/>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5D3B5FAD-F77A-7796-FA7A-43075104E8FF}"/>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5114FD6B-7738-B1F3-BCBC-C05DE3E55D88}"/>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49112A97-5E84-AA7B-25FC-EF7CE9700B0F}"/>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284EAAFF-2F8A-1CB5-4385-48A940B2FFC0}"/>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0827D479-B57E-B358-CCD8-3EF8E4B13CD5}"/>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8AB24F8F-D802-A346-63C8-DC17D0B728A8}"/>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4D661B06-F8F3-22E6-C7D0-F851C0A06EBC}"/>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C1E21B41-1C56-D510-E057-58683A149CB7}"/>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FD8D610D-F171-34F0-F872-71B6FA642527}"/>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EECCB86A-7122-D428-7C8F-4C86C4C400C8}"/>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F06989F7-3D3D-00BC-6625-3DBB25CAE5FA}"/>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1D895DA2-253E-850E-58DE-A1AA5815E0D0}"/>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81EC2E83-B0BC-227D-4542-F0951391D68E}"/>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39EE8CA3-CB75-9E75-0EF7-EF403B9B2F5D}"/>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6BCB7E30-88C3-1C29-5462-3370C12E0D0E}"/>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395EFB44-4B17-F166-568C-816F0EA6EE0F}"/>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0071B623-9E1D-2CF6-7DEC-2341E50C2960}"/>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99D5BE4E-9F73-C3E4-CA3D-8AD2EDC6F64E}"/>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68A4F74C-3B2C-44F9-7BB8-4E1E31A4F6DB}"/>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A5DF0E11-F09F-D18E-3A11-F038D3C6013A}"/>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48F5CA2A-40FF-E28C-B90F-43F1A80CC990}"/>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519C4544-022E-60A1-937F-F21085549E33}"/>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59A9AFAF-CE0F-255F-19D6-FF3B57A7C956}"/>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2646876A-3A25-4701-3CA7-C4D2D59522BB}"/>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9B77138C-A054-30DD-72A7-008803B34CA3}"/>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16020909-0457-3F7D-4A7E-A8F7EAA370E1}"/>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AC62D6D5-227F-E778-BB53-501FA8839B35}"/>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1D7B07CB-EEAA-072A-E1DE-734328627360}"/>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6EA8E546-6AFA-CE2B-7270-56D2422D50DA}"/>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A0FE0FA2-420F-D62F-8E47-22C10B3D0121}"/>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BB72BA49-2726-704C-AC1A-2F352A8C484E}"/>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A83C1AC3-1227-7147-0F34-F54E9D826B54}"/>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61BF05EB-FA94-314C-6C64-8A6F34DAD3EE}"/>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D6574E56-D688-8A9C-A234-0AB2FAE374B4}"/>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4037ABE1-FEFE-E6B5-E91F-D4F1050802E1}"/>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D8DC1A2C-6559-7FA6-BDAF-F60C98E040AF}"/>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41871B43-BAE5-8CE3-474A-A5F38F89C22D}"/>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E3392BA1-82FE-4B96-551F-21284E8B62C0}"/>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1BC4C9CA-E361-6952-77CA-F3D5B7D730A3}"/>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9EB4385F-3FE8-7BAB-1DB6-6C83D9DA9DA0}"/>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7F804165-2C13-2EE1-0455-FF522409F52E}"/>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82DC2224-93BA-2BD6-B1C7-0CE7CC9DE113}"/>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2BCBD1F0-1113-E3B5-8B50-6B764A0B7303}"/>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202E8A21-8F8B-F1AF-832F-0FB70EDA84C9}"/>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C1E3AEDC-636F-1C4D-451D-88772099F2C4}"/>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1D43F64C-260D-076F-4F1B-4A7CEC079596}"/>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BABE0FEF-356C-1629-D6D2-810B3D717C63}"/>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9992420C-ABAF-980B-5219-51847DB25A70}"/>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CBBB7F7B-905D-83BE-E990-6591DB1052E0}"/>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9A60C658-B30E-7FA6-943A-C7AB87D6F441}"/>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517FDF5D-4A1A-69DA-5707-13DE75D0B6BE}"/>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4F52FAA9-9835-568B-3CF1-51F443F89970}"/>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2401D447-E5E2-BBEB-643A-F4B844359685}"/>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9FC04FDD-4905-AA0D-EE52-DB5C781B6328}"/>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B86A4A3E-65C0-DFAD-EBBE-508A83B37CF0}"/>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D4EBF1D6-D87E-4225-A0D1-172245BC769E}"/>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72E98251-638D-0A89-9C08-390AFBA8FC9E}"/>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6A7788A1-58DA-C2C9-D5D3-885B4F13AA77}"/>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C50F7B39-3F8B-7102-FEBD-A04CFE7208D3}"/>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DA89501B-9215-406D-D71E-E38016C92028}"/>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847F710C-3D35-21E6-E974-C3224A453EF8}"/>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40DF4173-2936-E1EE-63BD-592153329E28}"/>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8F1C2B46-CE9F-0859-2AC3-E790FB94B2E2}"/>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1957CCFB-4BEB-38F9-7A06-88D8CD2CECDB}"/>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F9312E14-9861-7FBA-1359-3E9AEF9E9A28}"/>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EAC58D6A-83EA-7EFB-C335-027DDD1EC273}"/>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0B7F05B2-106C-31E7-48CC-74229AD77FD1}"/>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52156916-FEA7-D1A4-C0D3-43130646E4FB}"/>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5FBC8513-46D2-A3AA-DB30-14C90D63AB6F}"/>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3600">
                <a:solidFill>
                  <a:srgbClr val="000099"/>
                </a:solidFill>
                <a:ea typeface="+mn-lt"/>
                <a:cs typeface="+mn-lt"/>
              </a:rPr>
              <a:t>Preprocessing &amp; Feature Engineering</a:t>
            </a:r>
            <a:endParaRPr lang="en-US"/>
          </a:p>
        </p:txBody>
      </p:sp>
      <p:sp>
        <p:nvSpPr>
          <p:cNvPr id="354" name="TextBox 353">
            <a:extLst>
              <a:ext uri="{FF2B5EF4-FFF2-40B4-BE49-F238E27FC236}">
                <a16:creationId xmlns:a16="http://schemas.microsoft.com/office/drawing/2014/main" id="{D42283AD-5AF2-7FAE-D261-3AD12BF16314}"/>
              </a:ext>
            </a:extLst>
          </p:cNvPr>
          <p:cNvSpPr txBox="1"/>
          <p:nvPr/>
        </p:nvSpPr>
        <p:spPr>
          <a:xfrm>
            <a:off x="162604" y="1181127"/>
            <a:ext cx="8223423" cy="4247317"/>
          </a:xfrm>
          <a:prstGeom prst="rect">
            <a:avLst/>
          </a:prstGeom>
          <a:noFill/>
        </p:spPr>
        <p:txBody>
          <a:bodyPr wrap="square" lIns="91440" tIns="45720" rIns="91440" bIns="45720" rtlCol="0" anchor="t">
            <a:spAutoFit/>
          </a:bodyPr>
          <a:lstStyle/>
          <a:p>
            <a:r>
              <a:rPr lang="en-US" b="1"/>
              <a:t> Preprocessing &amp; Feature Engineering</a:t>
            </a:r>
            <a:endParaRPr lang="en-US"/>
          </a:p>
          <a:p>
            <a:pPr marL="342900" indent="-342900">
              <a:buAutoNum type="arabicPeriod"/>
            </a:pPr>
            <a:r>
              <a:rPr lang="en-US" b="1">
                <a:solidFill>
                  <a:srgbClr val="000000"/>
                </a:solidFill>
                <a:ea typeface="+mn-lt"/>
                <a:cs typeface="+mn-lt"/>
              </a:rPr>
              <a:t>Text Preprocessing:</a:t>
            </a:r>
            <a:endParaRPr lang="en-US">
              <a:ea typeface="Calibri" panose="020F0502020204030204"/>
              <a:cs typeface="Calibri" panose="020F0502020204030204"/>
            </a:endParaRPr>
          </a:p>
          <a:p>
            <a:pPr marL="800100" lvl="1" indent="-342900">
              <a:buFont typeface="Arial"/>
              <a:buChar char="•"/>
            </a:pPr>
            <a:r>
              <a:rPr lang="en-US">
                <a:solidFill>
                  <a:srgbClr val="000000"/>
                </a:solidFill>
                <a:ea typeface="+mn-lt"/>
                <a:cs typeface="+mn-lt"/>
              </a:rPr>
              <a:t>Used </a:t>
            </a:r>
            <a:r>
              <a:rPr lang="en-US" b="1">
                <a:solidFill>
                  <a:srgbClr val="000000"/>
                </a:solidFill>
                <a:ea typeface="+mn-lt"/>
                <a:cs typeface="+mn-lt"/>
              </a:rPr>
              <a:t>regular expressions</a:t>
            </a:r>
            <a:r>
              <a:rPr lang="en-US">
                <a:solidFill>
                  <a:srgbClr val="000000"/>
                </a:solidFill>
                <a:ea typeface="+mn-lt"/>
                <a:cs typeface="+mn-lt"/>
              </a:rPr>
              <a:t> to remove URLs, mentions, and non-alphabetic characters</a:t>
            </a:r>
            <a:endParaRPr lang="en-US">
              <a:ea typeface="Calibri" panose="020F0502020204030204"/>
              <a:cs typeface="Calibri" panose="020F0502020204030204"/>
            </a:endParaRPr>
          </a:p>
          <a:p>
            <a:pPr marL="800100" lvl="1" indent="-342900">
              <a:buFont typeface="Arial"/>
              <a:buChar char="•"/>
            </a:pPr>
            <a:r>
              <a:rPr lang="en-US">
                <a:solidFill>
                  <a:srgbClr val="000000"/>
                </a:solidFill>
                <a:ea typeface="+mn-lt"/>
                <a:cs typeface="+mn-lt"/>
              </a:rPr>
              <a:t>Applied </a:t>
            </a:r>
            <a:r>
              <a:rPr lang="en-US" b="1">
                <a:solidFill>
                  <a:srgbClr val="000000"/>
                </a:solidFill>
                <a:ea typeface="+mn-lt"/>
                <a:cs typeface="+mn-lt"/>
              </a:rPr>
              <a:t>lemmatization</a:t>
            </a:r>
            <a:r>
              <a:rPr lang="en-US">
                <a:solidFill>
                  <a:srgbClr val="000000"/>
                </a:solidFill>
                <a:ea typeface="+mn-lt"/>
                <a:cs typeface="+mn-lt"/>
              </a:rPr>
              <a:t> for word normalization</a:t>
            </a:r>
            <a:endParaRPr lang="en-US">
              <a:ea typeface="Calibri" panose="020F0502020204030204"/>
              <a:cs typeface="Calibri" panose="020F0502020204030204"/>
            </a:endParaRPr>
          </a:p>
          <a:p>
            <a:pPr marL="800100" lvl="1" indent="-342900">
              <a:buFont typeface="Arial"/>
              <a:buChar char="•"/>
            </a:pPr>
            <a:r>
              <a:rPr lang="en-US">
                <a:solidFill>
                  <a:srgbClr val="000000"/>
                </a:solidFill>
                <a:ea typeface="+mn-lt"/>
                <a:cs typeface="+mn-lt"/>
              </a:rPr>
              <a:t>Removed standard </a:t>
            </a:r>
            <a:r>
              <a:rPr lang="en-US" b="1" err="1">
                <a:solidFill>
                  <a:srgbClr val="000000"/>
                </a:solidFill>
                <a:ea typeface="+mn-lt"/>
                <a:cs typeface="+mn-lt"/>
              </a:rPr>
              <a:t>stopwords</a:t>
            </a:r>
            <a:r>
              <a:rPr lang="en-US">
                <a:solidFill>
                  <a:srgbClr val="000000"/>
                </a:solidFill>
                <a:ea typeface="+mn-lt"/>
                <a:cs typeface="+mn-lt"/>
              </a:rPr>
              <a:t> (negations like "not", "never" were retained)</a:t>
            </a:r>
            <a:endParaRPr lang="en-US">
              <a:ea typeface="Calibri" panose="020F0502020204030204"/>
              <a:cs typeface="Calibri" panose="020F0502020204030204"/>
            </a:endParaRPr>
          </a:p>
          <a:p>
            <a:pPr marL="800100" lvl="1" indent="-342900">
              <a:buFont typeface="Arial"/>
              <a:buChar char="•"/>
            </a:pPr>
            <a:endParaRPr lang="en-US">
              <a:solidFill>
                <a:srgbClr val="000000"/>
              </a:solidFill>
              <a:ea typeface="+mn-lt"/>
              <a:cs typeface="+mn-lt"/>
            </a:endParaRPr>
          </a:p>
          <a:p>
            <a:pPr marL="342900" indent="-342900">
              <a:buAutoNum type="arabicPeriod"/>
            </a:pPr>
            <a:r>
              <a:rPr lang="en-US" b="1">
                <a:solidFill>
                  <a:srgbClr val="000000"/>
                </a:solidFill>
                <a:ea typeface="+mn-lt"/>
                <a:cs typeface="+mn-lt"/>
              </a:rPr>
              <a:t>Feature Extraction:</a:t>
            </a:r>
            <a:endParaRPr lang="en-US">
              <a:ea typeface="Calibri" panose="020F0502020204030204"/>
              <a:cs typeface="Calibri" panose="020F0502020204030204"/>
            </a:endParaRPr>
          </a:p>
          <a:p>
            <a:pPr marL="800100" lvl="1" indent="-342900">
              <a:buFont typeface="Arial"/>
              <a:buChar char="•"/>
            </a:pPr>
            <a:r>
              <a:rPr lang="en-US">
                <a:solidFill>
                  <a:srgbClr val="000000"/>
                </a:solidFill>
                <a:ea typeface="+mn-lt"/>
                <a:cs typeface="+mn-lt"/>
              </a:rPr>
              <a:t>Used </a:t>
            </a:r>
            <a:r>
              <a:rPr lang="en-US" b="1">
                <a:solidFill>
                  <a:srgbClr val="000000"/>
                </a:solidFill>
                <a:ea typeface="+mn-lt"/>
                <a:cs typeface="+mn-lt"/>
              </a:rPr>
              <a:t>TF-IDF</a:t>
            </a:r>
            <a:r>
              <a:rPr lang="en-US">
                <a:solidFill>
                  <a:srgbClr val="000000"/>
                </a:solidFill>
                <a:ea typeface="+mn-lt"/>
                <a:cs typeface="+mn-lt"/>
              </a:rPr>
              <a:t> and </a:t>
            </a:r>
            <a:r>
              <a:rPr lang="en-US" b="1" err="1">
                <a:solidFill>
                  <a:srgbClr val="000000"/>
                </a:solidFill>
                <a:ea typeface="+mn-lt"/>
                <a:cs typeface="+mn-lt"/>
              </a:rPr>
              <a:t>CountVectorizer</a:t>
            </a:r>
            <a:r>
              <a:rPr lang="en-US">
                <a:solidFill>
                  <a:srgbClr val="000000"/>
                </a:solidFill>
                <a:ea typeface="+mn-lt"/>
                <a:cs typeface="+mn-lt"/>
              </a:rPr>
              <a:t> </a:t>
            </a:r>
            <a:r>
              <a:rPr lang="en-US" err="1">
                <a:solidFill>
                  <a:srgbClr val="000000"/>
                </a:solidFill>
                <a:ea typeface="+mn-lt"/>
                <a:cs typeface="+mn-lt"/>
              </a:rPr>
              <a:t>with:Top</a:t>
            </a:r>
            <a:r>
              <a:rPr lang="en-US">
                <a:solidFill>
                  <a:srgbClr val="000000"/>
                </a:solidFill>
                <a:ea typeface="+mn-lt"/>
                <a:cs typeface="+mn-lt"/>
              </a:rPr>
              <a:t> </a:t>
            </a:r>
            <a:r>
              <a:rPr lang="en-US" b="1">
                <a:solidFill>
                  <a:srgbClr val="000000"/>
                </a:solidFill>
                <a:ea typeface="+mn-lt"/>
                <a:cs typeface="+mn-lt"/>
              </a:rPr>
              <a:t>2000 most frequent terms</a:t>
            </a:r>
            <a:endParaRPr lang="en-US">
              <a:ea typeface="Calibri" panose="020F0502020204030204"/>
              <a:cs typeface="Calibri" panose="020F0502020204030204"/>
            </a:endParaRPr>
          </a:p>
          <a:p>
            <a:pPr marL="800100" lvl="1" indent="-342900">
              <a:buFont typeface="Arial"/>
              <a:buChar char="•"/>
            </a:pPr>
            <a:endParaRPr lang="en-US" b="1">
              <a:solidFill>
                <a:srgbClr val="000000"/>
              </a:solidFill>
              <a:ea typeface="+mn-lt"/>
              <a:cs typeface="+mn-lt"/>
            </a:endParaRPr>
          </a:p>
          <a:p>
            <a:pPr marL="342900" indent="-342900">
              <a:buAutoNum type="arabicPeriod"/>
            </a:pPr>
            <a:r>
              <a:rPr lang="en-US" b="1">
                <a:solidFill>
                  <a:srgbClr val="000000"/>
                </a:solidFill>
                <a:ea typeface="+mn-lt"/>
                <a:cs typeface="+mn-lt"/>
              </a:rPr>
              <a:t>Handling Class Imbalance:</a:t>
            </a:r>
            <a:endParaRPr lang="en-US">
              <a:ea typeface="Calibri" panose="020F0502020204030204"/>
              <a:cs typeface="Calibri" panose="020F0502020204030204"/>
            </a:endParaRPr>
          </a:p>
          <a:p>
            <a:pPr marL="800100" lvl="1" indent="-342900">
              <a:buFont typeface="Arial"/>
              <a:buChar char="•"/>
            </a:pPr>
            <a:r>
              <a:rPr lang="en-US" b="1">
                <a:solidFill>
                  <a:srgbClr val="000000"/>
                </a:solidFill>
                <a:ea typeface="+mn-lt"/>
                <a:cs typeface="+mn-lt"/>
              </a:rPr>
              <a:t>SMOTE</a:t>
            </a:r>
            <a:r>
              <a:rPr lang="en-US">
                <a:solidFill>
                  <a:srgbClr val="000000"/>
                </a:solidFill>
                <a:ea typeface="+mn-lt"/>
                <a:cs typeface="+mn-lt"/>
              </a:rPr>
              <a:t>: Synthetic Minority Oversampling Technique to balance classes</a:t>
            </a:r>
            <a:endParaRPr lang="en-US">
              <a:ea typeface="Calibri" panose="020F0502020204030204"/>
              <a:cs typeface="Calibri" panose="020F0502020204030204"/>
            </a:endParaRPr>
          </a:p>
          <a:p>
            <a:pPr marL="800100" lvl="1" indent="-342900">
              <a:buFont typeface="Arial"/>
              <a:buChar char="•"/>
            </a:pPr>
            <a:r>
              <a:rPr lang="en-US" b="1" err="1">
                <a:solidFill>
                  <a:srgbClr val="000000"/>
                </a:solidFill>
                <a:ea typeface="+mn-lt"/>
                <a:cs typeface="+mn-lt"/>
              </a:rPr>
              <a:t>XGBoost</a:t>
            </a:r>
            <a:r>
              <a:rPr lang="en-US">
                <a:solidFill>
                  <a:srgbClr val="000000"/>
                </a:solidFill>
                <a:ea typeface="+mn-lt"/>
                <a:cs typeface="+mn-lt"/>
              </a:rPr>
              <a:t>: Used </a:t>
            </a:r>
            <a:r>
              <a:rPr lang="en-US" err="1">
                <a:solidFill>
                  <a:srgbClr val="000000"/>
                </a:solidFill>
                <a:latin typeface="Consolas"/>
                <a:ea typeface="Calibri"/>
                <a:cs typeface="Calibri"/>
              </a:rPr>
              <a:t>scale_pos_weight</a:t>
            </a:r>
            <a:r>
              <a:rPr lang="en-US">
                <a:solidFill>
                  <a:srgbClr val="000000"/>
                </a:solidFill>
                <a:ea typeface="+mn-lt"/>
                <a:cs typeface="+mn-lt"/>
              </a:rPr>
              <a:t> to penalize misclassified minority classes</a:t>
            </a:r>
            <a:endParaRPr lang="en-US">
              <a:ea typeface="Calibri" panose="020F0502020204030204"/>
              <a:cs typeface="Calibri" panose="020F0502020204030204"/>
            </a:endParaRPr>
          </a:p>
          <a:p>
            <a:pPr marL="342900" indent="-342900">
              <a:buAutoNum type="arabicPeriod"/>
            </a:pPr>
            <a:endParaRPr lang="en-US" b="1">
              <a:solidFill>
                <a:srgbClr val="000000"/>
              </a:solidFill>
              <a:latin typeface="Calibri"/>
              <a:ea typeface="Calibri"/>
              <a:cs typeface="Calibri"/>
            </a:endParaRPr>
          </a:p>
        </p:txBody>
      </p:sp>
      <p:pic>
        <p:nvPicPr>
          <p:cNvPr id="4" name="Picture 3">
            <a:extLst>
              <a:ext uri="{FF2B5EF4-FFF2-40B4-BE49-F238E27FC236}">
                <a16:creationId xmlns:a16="http://schemas.microsoft.com/office/drawing/2014/main" id="{AC83C736-A58E-F41A-4C55-8DDD25CD07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0E4D1429-CBEE-BAE3-2BD1-D5E05D4E4A41}"/>
              </a:ext>
            </a:extLst>
          </p:cNvPr>
          <p:cNvSpPr>
            <a:spLocks noGrp="1"/>
          </p:cNvSpPr>
          <p:nvPr>
            <p:ph type="sldNum" sz="quarter" idx="12"/>
          </p:nvPr>
        </p:nvSpPr>
        <p:spPr/>
        <p:txBody>
          <a:bodyPr/>
          <a:lstStyle/>
          <a:p>
            <a:fld id="{38A635C9-4A98-4745-BD96-9D0E32025E69}" type="slidenum">
              <a:rPr lang="en-IN" smtClean="0"/>
              <a:t>8</a:t>
            </a:fld>
            <a:endParaRPr lang="en-IN"/>
          </a:p>
        </p:txBody>
      </p:sp>
      <p:pic>
        <p:nvPicPr>
          <p:cNvPr id="3" name="Picture 2" descr="A diagram of a process&#10;&#10;AI-generated content may be incorrect.">
            <a:extLst>
              <a:ext uri="{FF2B5EF4-FFF2-40B4-BE49-F238E27FC236}">
                <a16:creationId xmlns:a16="http://schemas.microsoft.com/office/drawing/2014/main" id="{A22A3980-465A-DCD3-EFEB-252B48524855}"/>
              </a:ext>
            </a:extLst>
          </p:cNvPr>
          <p:cNvPicPr>
            <a:picLocks noChangeAspect="1"/>
          </p:cNvPicPr>
          <p:nvPr/>
        </p:nvPicPr>
        <p:blipFill>
          <a:blip r:embed="rId3"/>
          <a:stretch>
            <a:fillRect/>
          </a:stretch>
        </p:blipFill>
        <p:spPr>
          <a:xfrm>
            <a:off x="8986371" y="932387"/>
            <a:ext cx="2349525" cy="4226596"/>
          </a:xfrm>
          <a:prstGeom prst="rect">
            <a:avLst/>
          </a:prstGeom>
        </p:spPr>
      </p:pic>
      <p:sp>
        <p:nvSpPr>
          <p:cNvPr id="10" name="TextBox 9">
            <a:extLst>
              <a:ext uri="{FF2B5EF4-FFF2-40B4-BE49-F238E27FC236}">
                <a16:creationId xmlns:a16="http://schemas.microsoft.com/office/drawing/2014/main" id="{D0B6F66F-6062-AFDF-1416-1EF599040028}"/>
              </a:ext>
            </a:extLst>
          </p:cNvPr>
          <p:cNvSpPr txBox="1"/>
          <p:nvPr/>
        </p:nvSpPr>
        <p:spPr>
          <a:xfrm>
            <a:off x="8814547" y="5284694"/>
            <a:ext cx="28877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Fig: Feature Engineering and Preprocessing</a:t>
            </a:r>
            <a:endParaRPr lang="en-US"/>
          </a:p>
        </p:txBody>
      </p:sp>
    </p:spTree>
    <p:extLst>
      <p:ext uri="{BB962C8B-B14F-4D97-AF65-F5344CB8AC3E}">
        <p14:creationId xmlns:p14="http://schemas.microsoft.com/office/powerpoint/2010/main" val="3009826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51606-E58D-C502-E457-AEB56ACDB676}"/>
            </a:ext>
          </a:extLst>
        </p:cNvPr>
        <p:cNvGrpSpPr/>
        <p:nvPr/>
      </p:nvGrpSpPr>
      <p:grpSpPr>
        <a:xfrm>
          <a:off x="0" y="0"/>
          <a:ext cx="0" cy="0"/>
          <a:chOff x="0" y="0"/>
          <a:chExt cx="0" cy="0"/>
        </a:xfrm>
      </p:grpSpPr>
      <p:grpSp>
        <p:nvGrpSpPr>
          <p:cNvPr id="85" name="Group 84">
            <a:extLst>
              <a:ext uri="{FF2B5EF4-FFF2-40B4-BE49-F238E27FC236}">
                <a16:creationId xmlns:a16="http://schemas.microsoft.com/office/drawing/2014/main" id="{341FE8E9-DD35-0CD1-B2DB-31E5A2378368}"/>
              </a:ext>
            </a:extLst>
          </p:cNvPr>
          <p:cNvGrpSpPr/>
          <p:nvPr/>
        </p:nvGrpSpPr>
        <p:grpSpPr>
          <a:xfrm>
            <a:off x="4232" y="6382984"/>
            <a:ext cx="12192000" cy="476250"/>
            <a:chOff x="0" y="6381750"/>
            <a:chExt cx="12192000" cy="476250"/>
          </a:xfrm>
          <a:solidFill>
            <a:srgbClr val="C00000"/>
          </a:solidFill>
        </p:grpSpPr>
        <p:sp>
          <p:nvSpPr>
            <p:cNvPr id="86" name="Rectangle 85">
              <a:extLst>
                <a:ext uri="{FF2B5EF4-FFF2-40B4-BE49-F238E27FC236}">
                  <a16:creationId xmlns:a16="http://schemas.microsoft.com/office/drawing/2014/main" id="{25C72497-286E-D7F5-A067-0B89534488A1}"/>
                </a:ext>
              </a:extLst>
            </p:cNvPr>
            <p:cNvSpPr/>
            <p:nvPr/>
          </p:nvSpPr>
          <p:spPr>
            <a:xfrm>
              <a:off x="0" y="6381750"/>
              <a:ext cx="12192000" cy="476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itchFamily="18" charset="0"/>
                <a:cs typeface="Times New Roman" pitchFamily="18" charset="0"/>
              </a:endParaRPr>
            </a:p>
          </p:txBody>
        </p:sp>
        <p:grpSp>
          <p:nvGrpSpPr>
            <p:cNvPr id="88" name="Group 87">
              <a:extLst>
                <a:ext uri="{FF2B5EF4-FFF2-40B4-BE49-F238E27FC236}">
                  <a16:creationId xmlns:a16="http://schemas.microsoft.com/office/drawing/2014/main" id="{9FED4DE6-830F-4CD8-923D-DA4DFAEEF92A}"/>
                </a:ext>
              </a:extLst>
            </p:cNvPr>
            <p:cNvGrpSpPr/>
            <p:nvPr/>
          </p:nvGrpSpPr>
          <p:grpSpPr>
            <a:xfrm>
              <a:off x="160089" y="6467143"/>
              <a:ext cx="4087748" cy="273466"/>
              <a:chOff x="4366684" y="2926127"/>
              <a:chExt cx="3278335" cy="2571063"/>
            </a:xfrm>
            <a:grpFill/>
          </p:grpSpPr>
          <p:sp>
            <p:nvSpPr>
              <p:cNvPr id="89" name="Freeform: Shape 4">
                <a:extLst>
                  <a:ext uri="{FF2B5EF4-FFF2-40B4-BE49-F238E27FC236}">
                    <a16:creationId xmlns:a16="http://schemas.microsoft.com/office/drawing/2014/main" id="{5A50847E-142C-B28D-61B9-4ECB8AFCDFCA}"/>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0" name="Freeform: Shape 5">
                <a:extLst>
                  <a:ext uri="{FF2B5EF4-FFF2-40B4-BE49-F238E27FC236}">
                    <a16:creationId xmlns:a16="http://schemas.microsoft.com/office/drawing/2014/main" id="{DB263C79-A50F-51B7-3101-8D15638D9EF6}"/>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1" name="Freeform: Shape 6">
                <a:extLst>
                  <a:ext uri="{FF2B5EF4-FFF2-40B4-BE49-F238E27FC236}">
                    <a16:creationId xmlns:a16="http://schemas.microsoft.com/office/drawing/2014/main" id="{B37C8081-50DA-BEE6-90EC-83F68E54D264}"/>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2" name="Freeform: Shape 7">
                <a:extLst>
                  <a:ext uri="{FF2B5EF4-FFF2-40B4-BE49-F238E27FC236}">
                    <a16:creationId xmlns:a16="http://schemas.microsoft.com/office/drawing/2014/main" id="{C4127ED5-9015-3973-96B5-9128ABC926D2}"/>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3" name="Freeform: Shape 8">
                <a:extLst>
                  <a:ext uri="{FF2B5EF4-FFF2-40B4-BE49-F238E27FC236}">
                    <a16:creationId xmlns:a16="http://schemas.microsoft.com/office/drawing/2014/main" id="{E1B15304-52BD-DAAE-B55C-69FB8E6BFEF5}"/>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4" name="Freeform: Shape 9">
                <a:extLst>
                  <a:ext uri="{FF2B5EF4-FFF2-40B4-BE49-F238E27FC236}">
                    <a16:creationId xmlns:a16="http://schemas.microsoft.com/office/drawing/2014/main" id="{6BB53CF9-C646-47ED-0BDA-74ABF4443B0A}"/>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5" name="Freeform: Shape 10">
                <a:extLst>
                  <a:ext uri="{FF2B5EF4-FFF2-40B4-BE49-F238E27FC236}">
                    <a16:creationId xmlns:a16="http://schemas.microsoft.com/office/drawing/2014/main" id="{B8CAA5BB-05BA-22A2-4CD0-CFE5BB1B217E}"/>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6" name="Freeform: Shape 11">
                <a:extLst>
                  <a:ext uri="{FF2B5EF4-FFF2-40B4-BE49-F238E27FC236}">
                    <a16:creationId xmlns:a16="http://schemas.microsoft.com/office/drawing/2014/main" id="{8F7B4DE5-DE95-6DB7-6F23-77189CC5BFDD}"/>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7" name="Freeform: Shape 12">
                <a:extLst>
                  <a:ext uri="{FF2B5EF4-FFF2-40B4-BE49-F238E27FC236}">
                    <a16:creationId xmlns:a16="http://schemas.microsoft.com/office/drawing/2014/main" id="{63A26C77-1384-8C1E-73BE-20CD3774F029}"/>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8" name="Freeform: Shape 13">
                <a:extLst>
                  <a:ext uri="{FF2B5EF4-FFF2-40B4-BE49-F238E27FC236}">
                    <a16:creationId xmlns:a16="http://schemas.microsoft.com/office/drawing/2014/main" id="{77EAE0A4-03ED-D71F-ECF1-B8B985857E6A}"/>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99" name="Freeform: Shape 14">
                <a:extLst>
                  <a:ext uri="{FF2B5EF4-FFF2-40B4-BE49-F238E27FC236}">
                    <a16:creationId xmlns:a16="http://schemas.microsoft.com/office/drawing/2014/main" id="{A36FF236-F540-04B2-999D-EA418BE6E703}"/>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0" name="Freeform: Shape 15">
                <a:extLst>
                  <a:ext uri="{FF2B5EF4-FFF2-40B4-BE49-F238E27FC236}">
                    <a16:creationId xmlns:a16="http://schemas.microsoft.com/office/drawing/2014/main" id="{3B657947-EEF0-D4FC-E7F4-F1FFC3059A6D}"/>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1" name="Freeform: Shape 16">
                <a:extLst>
                  <a:ext uri="{FF2B5EF4-FFF2-40B4-BE49-F238E27FC236}">
                    <a16:creationId xmlns:a16="http://schemas.microsoft.com/office/drawing/2014/main" id="{73F72212-B5E3-B30A-DEEF-3A8C2973EB6C}"/>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2" name="Freeform: Shape 17">
                <a:extLst>
                  <a:ext uri="{FF2B5EF4-FFF2-40B4-BE49-F238E27FC236}">
                    <a16:creationId xmlns:a16="http://schemas.microsoft.com/office/drawing/2014/main" id="{EAB77C73-BF75-63DE-BC22-948E90AB925C}"/>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3" name="Freeform: Shape 18">
                <a:extLst>
                  <a:ext uri="{FF2B5EF4-FFF2-40B4-BE49-F238E27FC236}">
                    <a16:creationId xmlns:a16="http://schemas.microsoft.com/office/drawing/2014/main" id="{60C76DF3-AF50-2B02-EE76-E599D7FBC567}"/>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4" name="Freeform: Shape 19">
                <a:extLst>
                  <a:ext uri="{FF2B5EF4-FFF2-40B4-BE49-F238E27FC236}">
                    <a16:creationId xmlns:a16="http://schemas.microsoft.com/office/drawing/2014/main" id="{831712E2-9E54-6917-C4DD-03F6DDD7D519}"/>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5" name="Freeform: Shape 20">
                <a:extLst>
                  <a:ext uri="{FF2B5EF4-FFF2-40B4-BE49-F238E27FC236}">
                    <a16:creationId xmlns:a16="http://schemas.microsoft.com/office/drawing/2014/main" id="{1924242E-4452-E218-9DE1-2C90DA82DACF}"/>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6" name="Freeform: Shape 21">
                <a:extLst>
                  <a:ext uri="{FF2B5EF4-FFF2-40B4-BE49-F238E27FC236}">
                    <a16:creationId xmlns:a16="http://schemas.microsoft.com/office/drawing/2014/main" id="{BA772058-9082-721C-B2F9-EB96959E0C2C}"/>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7" name="Freeform: Shape 22">
                <a:extLst>
                  <a:ext uri="{FF2B5EF4-FFF2-40B4-BE49-F238E27FC236}">
                    <a16:creationId xmlns:a16="http://schemas.microsoft.com/office/drawing/2014/main" id="{E17C9760-5965-E61E-3905-4677383090E0}"/>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8" name="Freeform: Shape 23">
                <a:extLst>
                  <a:ext uri="{FF2B5EF4-FFF2-40B4-BE49-F238E27FC236}">
                    <a16:creationId xmlns:a16="http://schemas.microsoft.com/office/drawing/2014/main" id="{C6419676-CC11-8DD9-0FE9-86A388AB2598}"/>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09" name="Freeform: Shape 24">
                <a:extLst>
                  <a:ext uri="{FF2B5EF4-FFF2-40B4-BE49-F238E27FC236}">
                    <a16:creationId xmlns:a16="http://schemas.microsoft.com/office/drawing/2014/main" id="{61F50A1B-AC25-E5BB-0731-7643E147226D}"/>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0" name="Freeform: Shape 25">
                <a:extLst>
                  <a:ext uri="{FF2B5EF4-FFF2-40B4-BE49-F238E27FC236}">
                    <a16:creationId xmlns:a16="http://schemas.microsoft.com/office/drawing/2014/main" id="{2D8E3B0D-B3C4-EFCA-5A23-79044CCA3C84}"/>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1" name="Freeform: Shape 26">
                <a:extLst>
                  <a:ext uri="{FF2B5EF4-FFF2-40B4-BE49-F238E27FC236}">
                    <a16:creationId xmlns:a16="http://schemas.microsoft.com/office/drawing/2014/main" id="{BFE2C32C-BFF8-1529-EC9B-E379FC057B81}"/>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2" name="Freeform: Shape 27">
                <a:extLst>
                  <a:ext uri="{FF2B5EF4-FFF2-40B4-BE49-F238E27FC236}">
                    <a16:creationId xmlns:a16="http://schemas.microsoft.com/office/drawing/2014/main" id="{715D0057-C24B-57A6-19AA-2AD733701D1F}"/>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3" name="Freeform: Shape 28">
                <a:extLst>
                  <a:ext uri="{FF2B5EF4-FFF2-40B4-BE49-F238E27FC236}">
                    <a16:creationId xmlns:a16="http://schemas.microsoft.com/office/drawing/2014/main" id="{2917E455-212A-93CA-76D3-B57855A1143B}"/>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4" name="Freeform: Shape 29">
                <a:extLst>
                  <a:ext uri="{FF2B5EF4-FFF2-40B4-BE49-F238E27FC236}">
                    <a16:creationId xmlns:a16="http://schemas.microsoft.com/office/drawing/2014/main" id="{CB6CF61F-92ED-1811-7DDB-E85C55C9C6C6}"/>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5" name="Freeform: Shape 30">
                <a:extLst>
                  <a:ext uri="{FF2B5EF4-FFF2-40B4-BE49-F238E27FC236}">
                    <a16:creationId xmlns:a16="http://schemas.microsoft.com/office/drawing/2014/main" id="{29C64081-8660-EA55-AE85-3C5D107A4861}"/>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6" name="Freeform: Shape 31">
                <a:extLst>
                  <a:ext uri="{FF2B5EF4-FFF2-40B4-BE49-F238E27FC236}">
                    <a16:creationId xmlns:a16="http://schemas.microsoft.com/office/drawing/2014/main" id="{6A9E2610-6B92-0E51-D4A9-8C9AAF631E2A}"/>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7" name="Freeform: Shape 32">
                <a:extLst>
                  <a:ext uri="{FF2B5EF4-FFF2-40B4-BE49-F238E27FC236}">
                    <a16:creationId xmlns:a16="http://schemas.microsoft.com/office/drawing/2014/main" id="{B305D809-BE91-AC88-F84E-7DEFA04776FF}"/>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8" name="Freeform: Shape 33">
                <a:extLst>
                  <a:ext uri="{FF2B5EF4-FFF2-40B4-BE49-F238E27FC236}">
                    <a16:creationId xmlns:a16="http://schemas.microsoft.com/office/drawing/2014/main" id="{73A9AC4E-8DE7-5741-9931-94792D1D2EDC}"/>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19" name="Freeform: Shape 34">
                <a:extLst>
                  <a:ext uri="{FF2B5EF4-FFF2-40B4-BE49-F238E27FC236}">
                    <a16:creationId xmlns:a16="http://schemas.microsoft.com/office/drawing/2014/main" id="{82169236-BB10-C223-672E-69177B19BE51}"/>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0" name="Freeform: Shape 35">
                <a:extLst>
                  <a:ext uri="{FF2B5EF4-FFF2-40B4-BE49-F238E27FC236}">
                    <a16:creationId xmlns:a16="http://schemas.microsoft.com/office/drawing/2014/main" id="{6FA3F124-6A57-B085-14C1-008470636B94}"/>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1" name="Freeform: Shape 36">
                <a:extLst>
                  <a:ext uri="{FF2B5EF4-FFF2-40B4-BE49-F238E27FC236}">
                    <a16:creationId xmlns:a16="http://schemas.microsoft.com/office/drawing/2014/main" id="{8848A414-DE37-0C18-151F-DFF4612A4C65}"/>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2" name="Freeform: Shape 37">
                <a:extLst>
                  <a:ext uri="{FF2B5EF4-FFF2-40B4-BE49-F238E27FC236}">
                    <a16:creationId xmlns:a16="http://schemas.microsoft.com/office/drawing/2014/main" id="{7E090CA8-065F-0E0A-83CB-DF3829AF1488}"/>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sp>
            <p:nvSpPr>
              <p:cNvPr id="123" name="Freeform: Shape 38">
                <a:extLst>
                  <a:ext uri="{FF2B5EF4-FFF2-40B4-BE49-F238E27FC236}">
                    <a16:creationId xmlns:a16="http://schemas.microsoft.com/office/drawing/2014/main" id="{3FFAA188-FFF0-7464-33B8-836EC776E439}"/>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grpFill/>
              <a:ln w="7704" cap="flat">
                <a:noFill/>
                <a:prstDash val="solid"/>
                <a:miter/>
              </a:ln>
            </p:spPr>
            <p:txBody>
              <a:bodyPr rtlCol="0" anchor="ctr"/>
              <a:lstStyle/>
              <a:p>
                <a:endParaRPr lang="en-US">
                  <a:solidFill>
                    <a:srgbClr val="C00000"/>
                  </a:solidFill>
                  <a:latin typeface="Times New Roman" pitchFamily="18" charset="0"/>
                  <a:cs typeface="Times New Roman" pitchFamily="18" charset="0"/>
                </a:endParaRPr>
              </a:p>
            </p:txBody>
          </p:sp>
        </p:grpSp>
      </p:grpSp>
      <p:grpSp>
        <p:nvGrpSpPr>
          <p:cNvPr id="124" name="Group 123">
            <a:extLst>
              <a:ext uri="{FF2B5EF4-FFF2-40B4-BE49-F238E27FC236}">
                <a16:creationId xmlns:a16="http://schemas.microsoft.com/office/drawing/2014/main" id="{96CA06C4-C319-AF91-14EF-82A84F50FDC9}"/>
              </a:ext>
            </a:extLst>
          </p:cNvPr>
          <p:cNvGrpSpPr/>
          <p:nvPr/>
        </p:nvGrpSpPr>
        <p:grpSpPr>
          <a:xfrm>
            <a:off x="166248" y="6490548"/>
            <a:ext cx="4247655" cy="273466"/>
            <a:chOff x="4366684" y="2926127"/>
            <a:chExt cx="3278335" cy="2571063"/>
          </a:xfrm>
        </p:grpSpPr>
        <p:sp>
          <p:nvSpPr>
            <p:cNvPr id="125" name="Freeform: Shape 4">
              <a:extLst>
                <a:ext uri="{FF2B5EF4-FFF2-40B4-BE49-F238E27FC236}">
                  <a16:creationId xmlns:a16="http://schemas.microsoft.com/office/drawing/2014/main" id="{D0493DF6-A59D-4A59-41C9-07C0526CA5B5}"/>
                </a:ext>
              </a:extLst>
            </p:cNvPr>
            <p:cNvSpPr/>
            <p:nvPr/>
          </p:nvSpPr>
          <p:spPr>
            <a:xfrm>
              <a:off x="4744501"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6" name="Freeform: Shape 5">
              <a:extLst>
                <a:ext uri="{FF2B5EF4-FFF2-40B4-BE49-F238E27FC236}">
                  <a16:creationId xmlns:a16="http://schemas.microsoft.com/office/drawing/2014/main" id="{EB63267A-8054-AE7B-4854-E5BE96C88A87}"/>
                </a:ext>
              </a:extLst>
            </p:cNvPr>
            <p:cNvSpPr/>
            <p:nvPr/>
          </p:nvSpPr>
          <p:spPr>
            <a:xfrm>
              <a:off x="467662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7" name="Freeform: Shape 6">
              <a:extLst>
                <a:ext uri="{FF2B5EF4-FFF2-40B4-BE49-F238E27FC236}">
                  <a16:creationId xmlns:a16="http://schemas.microsoft.com/office/drawing/2014/main" id="{332FF268-B56C-AFD9-4536-058B0681007E}"/>
                </a:ext>
              </a:extLst>
            </p:cNvPr>
            <p:cNvSpPr/>
            <p:nvPr/>
          </p:nvSpPr>
          <p:spPr>
            <a:xfrm>
              <a:off x="5706626" y="2927282"/>
              <a:ext cx="109764" cy="2394576"/>
            </a:xfrm>
            <a:custGeom>
              <a:avLst/>
              <a:gdLst>
                <a:gd name="connsiteX0" fmla="*/ 0 w 292813"/>
                <a:gd name="connsiteY0" fmla="*/ 6392581 h 6387957"/>
                <a:gd name="connsiteX1" fmla="*/ 0 w 292813"/>
                <a:gd name="connsiteY1" fmla="*/ 0 h 6387957"/>
                <a:gd name="connsiteX2" fmla="*/ 295125 w 292813"/>
                <a:gd name="connsiteY2" fmla="*/ 0 h 6387957"/>
                <a:gd name="connsiteX3" fmla="*/ 295125 w 29281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2581"/>
                  </a:moveTo>
                  <a:cubicBezTo>
                    <a:pt x="0" y="4261978"/>
                    <a:pt x="0" y="2132145"/>
                    <a:pt x="0" y="0"/>
                  </a:cubicBezTo>
                  <a:cubicBezTo>
                    <a:pt x="97091" y="0"/>
                    <a:pt x="194952" y="0"/>
                    <a:pt x="295125" y="0"/>
                  </a:cubicBezTo>
                  <a:cubicBezTo>
                    <a:pt x="295125" y="2130603"/>
                    <a:pt x="295125" y="4259666"/>
                    <a:pt x="29512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8" name="Freeform: Shape 7">
              <a:extLst>
                <a:ext uri="{FF2B5EF4-FFF2-40B4-BE49-F238E27FC236}">
                  <a16:creationId xmlns:a16="http://schemas.microsoft.com/office/drawing/2014/main" id="{B745F572-3D15-F86D-B106-D1F82F7DE69B}"/>
                </a:ext>
              </a:extLst>
            </p:cNvPr>
            <p:cNvSpPr/>
            <p:nvPr/>
          </p:nvSpPr>
          <p:spPr>
            <a:xfrm>
              <a:off x="5022376" y="2926994"/>
              <a:ext cx="75101" cy="2394576"/>
            </a:xfrm>
            <a:custGeom>
              <a:avLst/>
              <a:gdLst>
                <a:gd name="connsiteX0" fmla="*/ 0 w 200346"/>
                <a:gd name="connsiteY0" fmla="*/ 6392581 h 6387957"/>
                <a:gd name="connsiteX1" fmla="*/ 0 w 200346"/>
                <a:gd name="connsiteY1" fmla="*/ 0 h 6387957"/>
                <a:gd name="connsiteX2" fmla="*/ 201117 w 200346"/>
                <a:gd name="connsiteY2" fmla="*/ 0 h 6387957"/>
                <a:gd name="connsiteX3" fmla="*/ 201117 w 200346"/>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200346" h="6387957">
                  <a:moveTo>
                    <a:pt x="0" y="6392581"/>
                  </a:moveTo>
                  <a:cubicBezTo>
                    <a:pt x="0" y="4261207"/>
                    <a:pt x="0" y="2132145"/>
                    <a:pt x="0" y="0"/>
                  </a:cubicBezTo>
                  <a:cubicBezTo>
                    <a:pt x="67039" y="0"/>
                    <a:pt x="133307" y="0"/>
                    <a:pt x="201117" y="0"/>
                  </a:cubicBezTo>
                  <a:cubicBezTo>
                    <a:pt x="201117" y="2131374"/>
                    <a:pt x="201117" y="4260437"/>
                    <a:pt x="201117"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29" name="Freeform: Shape 8">
              <a:extLst>
                <a:ext uri="{FF2B5EF4-FFF2-40B4-BE49-F238E27FC236}">
                  <a16:creationId xmlns:a16="http://schemas.microsoft.com/office/drawing/2014/main" id="{8B7F3F81-04B0-5445-00BD-5A5B0F6D9B83}"/>
                </a:ext>
              </a:extLst>
            </p:cNvPr>
            <p:cNvSpPr/>
            <p:nvPr/>
          </p:nvSpPr>
          <p:spPr>
            <a:xfrm>
              <a:off x="487782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1374"/>
                    <a:pt x="0" y="0"/>
                  </a:cubicBezTo>
                  <a:cubicBezTo>
                    <a:pt x="67039" y="0"/>
                    <a:pt x="131766" y="0"/>
                    <a:pt x="198805" y="0"/>
                  </a:cubicBezTo>
                  <a:cubicBezTo>
                    <a:pt x="198805" y="2130603"/>
                    <a:pt x="198805" y="426043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0" name="Freeform: Shape 9">
              <a:extLst>
                <a:ext uri="{FF2B5EF4-FFF2-40B4-BE49-F238E27FC236}">
                  <a16:creationId xmlns:a16="http://schemas.microsoft.com/office/drawing/2014/main" id="{D8EBB83D-D3E1-9DA9-2F2B-D516A2F1F6F3}"/>
                </a:ext>
              </a:extLst>
            </p:cNvPr>
            <p:cNvSpPr/>
            <p:nvPr/>
          </p:nvSpPr>
          <p:spPr>
            <a:xfrm>
              <a:off x="4559765" y="2926994"/>
              <a:ext cx="72212" cy="2394576"/>
            </a:xfrm>
            <a:custGeom>
              <a:avLst/>
              <a:gdLst>
                <a:gd name="connsiteX0" fmla="*/ 0 w 192640"/>
                <a:gd name="connsiteY0" fmla="*/ 6393351 h 6387957"/>
                <a:gd name="connsiteX1" fmla="*/ 0 w 192640"/>
                <a:gd name="connsiteY1" fmla="*/ 0 h 6387957"/>
                <a:gd name="connsiteX2" fmla="*/ 198034 w 192640"/>
                <a:gd name="connsiteY2" fmla="*/ 0 h 6387957"/>
                <a:gd name="connsiteX3" fmla="*/ 198034 w 19264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3351"/>
                  </a:moveTo>
                  <a:cubicBezTo>
                    <a:pt x="0" y="4261207"/>
                    <a:pt x="0" y="2132145"/>
                    <a:pt x="0" y="0"/>
                  </a:cubicBezTo>
                  <a:cubicBezTo>
                    <a:pt x="67039" y="0"/>
                    <a:pt x="131766" y="0"/>
                    <a:pt x="198034" y="0"/>
                  </a:cubicBezTo>
                  <a:cubicBezTo>
                    <a:pt x="198034" y="2132145"/>
                    <a:pt x="198034" y="4261207"/>
                    <a:pt x="198034"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1" name="Freeform: Shape 10">
              <a:extLst>
                <a:ext uri="{FF2B5EF4-FFF2-40B4-BE49-F238E27FC236}">
                  <a16:creationId xmlns:a16="http://schemas.microsoft.com/office/drawing/2014/main" id="{9B476510-8E9A-EB82-B595-3D297E4B54F0}"/>
                </a:ext>
              </a:extLst>
            </p:cNvPr>
            <p:cNvSpPr/>
            <p:nvPr/>
          </p:nvSpPr>
          <p:spPr>
            <a:xfrm>
              <a:off x="4433987"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4716"/>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2" name="Freeform: Shape 11">
              <a:extLst>
                <a:ext uri="{FF2B5EF4-FFF2-40B4-BE49-F238E27FC236}">
                  <a16:creationId xmlns:a16="http://schemas.microsoft.com/office/drawing/2014/main" id="{5C4B98A2-0C9C-1AFA-3DB8-EF9BEA272630}"/>
                </a:ext>
              </a:extLst>
            </p:cNvPr>
            <p:cNvSpPr/>
            <p:nvPr/>
          </p:nvSpPr>
          <p:spPr>
            <a:xfrm>
              <a:off x="4366684" y="2927282"/>
              <a:ext cx="37550" cy="2567886"/>
            </a:xfrm>
            <a:custGeom>
              <a:avLst/>
              <a:gdLst>
                <a:gd name="connsiteX0" fmla="*/ 0 w 100173"/>
                <a:gd name="connsiteY0" fmla="*/ 685414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148"/>
                  </a:moveTo>
                  <a:cubicBezTo>
                    <a:pt x="0" y="4569432"/>
                    <a:pt x="0" y="2286257"/>
                    <a:pt x="0" y="0"/>
                  </a:cubicBezTo>
                  <a:cubicBezTo>
                    <a:pt x="33905" y="0"/>
                    <a:pt x="67809" y="0"/>
                    <a:pt x="103255" y="0"/>
                  </a:cubicBezTo>
                  <a:cubicBezTo>
                    <a:pt x="103255" y="2285486"/>
                    <a:pt x="103255" y="456866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3" name="Freeform: Shape 12">
              <a:extLst>
                <a:ext uri="{FF2B5EF4-FFF2-40B4-BE49-F238E27FC236}">
                  <a16:creationId xmlns:a16="http://schemas.microsoft.com/office/drawing/2014/main" id="{65263287-EED8-66FA-F4FE-EDA8EFB62066}"/>
                </a:ext>
              </a:extLst>
            </p:cNvPr>
            <p:cNvSpPr/>
            <p:nvPr/>
          </p:nvSpPr>
          <p:spPr>
            <a:xfrm>
              <a:off x="5957386" y="2926705"/>
              <a:ext cx="37550" cy="2567886"/>
            </a:xfrm>
            <a:custGeom>
              <a:avLst/>
              <a:gdLst>
                <a:gd name="connsiteX0" fmla="*/ 0 w 100173"/>
                <a:gd name="connsiteY0" fmla="*/ 6854918 h 6850294"/>
                <a:gd name="connsiteX1" fmla="*/ 0 w 100173"/>
                <a:gd name="connsiteY1" fmla="*/ 0 h 6850294"/>
                <a:gd name="connsiteX2" fmla="*/ 103255 w 100173"/>
                <a:gd name="connsiteY2" fmla="*/ 0 h 6850294"/>
                <a:gd name="connsiteX3" fmla="*/ 103255 w 100173"/>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100173" h="6850294">
                  <a:moveTo>
                    <a:pt x="0" y="6854918"/>
                  </a:moveTo>
                  <a:cubicBezTo>
                    <a:pt x="0" y="4570202"/>
                    <a:pt x="0" y="2286257"/>
                    <a:pt x="0" y="0"/>
                  </a:cubicBezTo>
                  <a:cubicBezTo>
                    <a:pt x="34675" y="0"/>
                    <a:pt x="67809" y="0"/>
                    <a:pt x="103255" y="0"/>
                  </a:cubicBezTo>
                  <a:cubicBezTo>
                    <a:pt x="103255" y="2283945"/>
                    <a:pt x="103255" y="4567891"/>
                    <a:pt x="103255" y="6854918"/>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4" name="Freeform: Shape 13">
              <a:extLst>
                <a:ext uri="{FF2B5EF4-FFF2-40B4-BE49-F238E27FC236}">
                  <a16:creationId xmlns:a16="http://schemas.microsoft.com/office/drawing/2014/main" id="{EC7E20FE-0457-4D6A-E682-5BE6C46DEC2F}"/>
                </a:ext>
              </a:extLst>
            </p:cNvPr>
            <p:cNvSpPr/>
            <p:nvPr/>
          </p:nvSpPr>
          <p:spPr>
            <a:xfrm>
              <a:off x="6024689" y="2926127"/>
              <a:ext cx="37550" cy="2567886"/>
            </a:xfrm>
            <a:custGeom>
              <a:avLst/>
              <a:gdLst>
                <a:gd name="connsiteX0" fmla="*/ 0 w 100173"/>
                <a:gd name="connsiteY0" fmla="*/ 6857230 h 6850294"/>
                <a:gd name="connsiteX1" fmla="*/ 0 w 100173"/>
                <a:gd name="connsiteY1" fmla="*/ 0 h 6850294"/>
                <a:gd name="connsiteX2" fmla="*/ 52398 w 100173"/>
                <a:gd name="connsiteY2" fmla="*/ 0 h 6850294"/>
                <a:gd name="connsiteX3" fmla="*/ 103255 w 100173"/>
                <a:gd name="connsiteY3" fmla="*/ 0 h 6850294"/>
                <a:gd name="connsiteX4" fmla="*/ 103255 w 100173"/>
                <a:gd name="connsiteY4" fmla="*/ 6857230 h 6850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850294">
                  <a:moveTo>
                    <a:pt x="0" y="6857230"/>
                  </a:moveTo>
                  <a:cubicBezTo>
                    <a:pt x="0" y="4572514"/>
                    <a:pt x="0" y="2288569"/>
                    <a:pt x="0" y="0"/>
                  </a:cubicBezTo>
                  <a:cubicBezTo>
                    <a:pt x="17723" y="0"/>
                    <a:pt x="34675" y="0"/>
                    <a:pt x="52398" y="0"/>
                  </a:cubicBezTo>
                  <a:cubicBezTo>
                    <a:pt x="68580" y="0"/>
                    <a:pt x="84762" y="0"/>
                    <a:pt x="103255" y="0"/>
                  </a:cubicBezTo>
                  <a:cubicBezTo>
                    <a:pt x="103255" y="2287798"/>
                    <a:pt x="103255" y="4571743"/>
                    <a:pt x="103255" y="6857230"/>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5" name="Freeform: Shape 14">
              <a:extLst>
                <a:ext uri="{FF2B5EF4-FFF2-40B4-BE49-F238E27FC236}">
                  <a16:creationId xmlns:a16="http://schemas.microsoft.com/office/drawing/2014/main" id="{EA5FB4CD-6C25-75A6-47DF-38634CC8E3B3}"/>
                </a:ext>
              </a:extLst>
            </p:cNvPr>
            <p:cNvSpPr/>
            <p:nvPr/>
          </p:nvSpPr>
          <p:spPr>
            <a:xfrm>
              <a:off x="5890084" y="2926994"/>
              <a:ext cx="37550" cy="2394576"/>
            </a:xfrm>
            <a:custGeom>
              <a:avLst/>
              <a:gdLst>
                <a:gd name="connsiteX0" fmla="*/ 0 w 100173"/>
                <a:gd name="connsiteY0" fmla="*/ 6392581 h 6387957"/>
                <a:gd name="connsiteX1" fmla="*/ 0 w 100173"/>
                <a:gd name="connsiteY1" fmla="*/ 0 h 6387957"/>
                <a:gd name="connsiteX2" fmla="*/ 101714 w 100173"/>
                <a:gd name="connsiteY2" fmla="*/ 0 h 6387957"/>
                <a:gd name="connsiteX3" fmla="*/ 101714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2748"/>
                    <a:pt x="0" y="2132145"/>
                    <a:pt x="0" y="0"/>
                  </a:cubicBezTo>
                  <a:cubicBezTo>
                    <a:pt x="33904" y="0"/>
                    <a:pt x="67039" y="0"/>
                    <a:pt x="101714" y="0"/>
                  </a:cubicBezTo>
                  <a:cubicBezTo>
                    <a:pt x="101714" y="2130603"/>
                    <a:pt x="101714" y="4260437"/>
                    <a:pt x="101714" y="639258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6" name="Freeform: Shape 15">
              <a:extLst>
                <a:ext uri="{FF2B5EF4-FFF2-40B4-BE49-F238E27FC236}">
                  <a16:creationId xmlns:a16="http://schemas.microsoft.com/office/drawing/2014/main" id="{134FFAB8-5E0C-81BE-3DB9-03E69A138F16}"/>
                </a:ext>
              </a:extLst>
            </p:cNvPr>
            <p:cNvSpPr/>
            <p:nvPr/>
          </p:nvSpPr>
          <p:spPr>
            <a:xfrm>
              <a:off x="6091991" y="2926994"/>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1978"/>
                    <a:pt x="0" y="2132915"/>
                    <a:pt x="0" y="0"/>
                  </a:cubicBezTo>
                  <a:cubicBezTo>
                    <a:pt x="34675" y="0"/>
                    <a:pt x="67809" y="0"/>
                    <a:pt x="103255" y="0"/>
                  </a:cubicBezTo>
                  <a:cubicBezTo>
                    <a:pt x="103255" y="2131374"/>
                    <a:pt x="103255" y="4261207"/>
                    <a:pt x="103255" y="6393351"/>
                  </a:cubicBezTo>
                </a:path>
              </a:pathLst>
            </a:custGeom>
            <a:solidFill>
              <a:schemeClr val="accent6"/>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7" name="Freeform: Shape 16">
              <a:extLst>
                <a:ext uri="{FF2B5EF4-FFF2-40B4-BE49-F238E27FC236}">
                  <a16:creationId xmlns:a16="http://schemas.microsoft.com/office/drawing/2014/main" id="{A65BA738-7968-358D-7343-682CDFC28E08}"/>
                </a:ext>
              </a:extLst>
            </p:cNvPr>
            <p:cNvSpPr/>
            <p:nvPr/>
          </p:nvSpPr>
          <p:spPr>
            <a:xfrm>
              <a:off x="7139759"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8" name="Freeform: Shape 17">
              <a:extLst>
                <a:ext uri="{FF2B5EF4-FFF2-40B4-BE49-F238E27FC236}">
                  <a16:creationId xmlns:a16="http://schemas.microsoft.com/office/drawing/2014/main" id="{C99BACFC-0C2D-8C77-8540-64B9D9510A5B}"/>
                </a:ext>
              </a:extLst>
            </p:cNvPr>
            <p:cNvSpPr/>
            <p:nvPr/>
          </p:nvSpPr>
          <p:spPr>
            <a:xfrm>
              <a:off x="7280788"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2"/>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39" name="Freeform: Shape 18">
              <a:extLst>
                <a:ext uri="{FF2B5EF4-FFF2-40B4-BE49-F238E27FC236}">
                  <a16:creationId xmlns:a16="http://schemas.microsoft.com/office/drawing/2014/main" id="{72CB08B4-6C09-B01C-5A5C-9210CA630124}"/>
                </a:ext>
              </a:extLst>
            </p:cNvPr>
            <p:cNvSpPr/>
            <p:nvPr/>
          </p:nvSpPr>
          <p:spPr>
            <a:xfrm>
              <a:off x="7349773"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2145"/>
                    <a:pt x="0" y="0"/>
                  </a:cubicBezTo>
                  <a:cubicBezTo>
                    <a:pt x="99402" y="0"/>
                    <a:pt x="195722" y="0"/>
                    <a:pt x="295125" y="0"/>
                  </a:cubicBezTo>
                  <a:cubicBezTo>
                    <a:pt x="295125" y="2132145"/>
                    <a:pt x="295125" y="4261207"/>
                    <a:pt x="295125" y="639335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0" name="Freeform: Shape 19">
              <a:extLst>
                <a:ext uri="{FF2B5EF4-FFF2-40B4-BE49-F238E27FC236}">
                  <a16:creationId xmlns:a16="http://schemas.microsoft.com/office/drawing/2014/main" id="{5BE38074-3865-3150-8FC0-FC03DDE91781}"/>
                </a:ext>
              </a:extLst>
            </p:cNvPr>
            <p:cNvSpPr/>
            <p:nvPr/>
          </p:nvSpPr>
          <p:spPr>
            <a:xfrm>
              <a:off x="7548511" y="2927282"/>
              <a:ext cx="41911" cy="2569908"/>
            </a:xfrm>
            <a:custGeom>
              <a:avLst/>
              <a:gdLst>
                <a:gd name="connsiteX0" fmla="*/ 0 w 115584"/>
                <a:gd name="connsiteY0" fmla="*/ 6753975 h 6850294"/>
                <a:gd name="connsiteX1" fmla="*/ 13099 w 115584"/>
                <a:gd name="connsiteY1" fmla="*/ 0 h 6850294"/>
                <a:gd name="connsiteX2" fmla="*/ 118666 w 115584"/>
                <a:gd name="connsiteY2" fmla="*/ 0 h 6850294"/>
                <a:gd name="connsiteX3" fmla="*/ 118666 w 115584"/>
                <a:gd name="connsiteY3" fmla="*/ 6855688 h 6850294"/>
                <a:gd name="connsiteX0" fmla="*/ 0 w 111805"/>
                <a:gd name="connsiteY0" fmla="*/ 6836322 h 6855688"/>
                <a:gd name="connsiteX1" fmla="*/ 6237 w 111805"/>
                <a:gd name="connsiteY1" fmla="*/ 0 h 6855688"/>
                <a:gd name="connsiteX2" fmla="*/ 111804 w 111805"/>
                <a:gd name="connsiteY2" fmla="*/ 0 h 6855688"/>
                <a:gd name="connsiteX3" fmla="*/ 111804 w 111805"/>
                <a:gd name="connsiteY3" fmla="*/ 6855688 h 6855688"/>
                <a:gd name="connsiteX0" fmla="*/ 0 w 111804"/>
                <a:gd name="connsiteY0" fmla="*/ 6853478 h 6855688"/>
                <a:gd name="connsiteX1" fmla="*/ 6237 w 111804"/>
                <a:gd name="connsiteY1" fmla="*/ 0 h 6855688"/>
                <a:gd name="connsiteX2" fmla="*/ 111804 w 111804"/>
                <a:gd name="connsiteY2" fmla="*/ 0 h 6855688"/>
                <a:gd name="connsiteX3" fmla="*/ 111804 w 111804"/>
                <a:gd name="connsiteY3" fmla="*/ 6855688 h 6855688"/>
              </a:gdLst>
              <a:ahLst/>
              <a:cxnLst>
                <a:cxn ang="0">
                  <a:pos x="connsiteX0" y="connsiteY0"/>
                </a:cxn>
                <a:cxn ang="0">
                  <a:pos x="connsiteX1" y="connsiteY1"/>
                </a:cxn>
                <a:cxn ang="0">
                  <a:pos x="connsiteX2" y="connsiteY2"/>
                </a:cxn>
                <a:cxn ang="0">
                  <a:pos x="connsiteX3" y="connsiteY3"/>
                </a:cxn>
              </a:cxnLst>
              <a:rect l="l" t="t" r="r" b="b"/>
              <a:pathLst>
                <a:path w="111804" h="6855688">
                  <a:moveTo>
                    <a:pt x="0" y="6853478"/>
                  </a:moveTo>
                  <a:cubicBezTo>
                    <a:pt x="14640" y="4603437"/>
                    <a:pt x="3155" y="2253123"/>
                    <a:pt x="6237" y="0"/>
                  </a:cubicBezTo>
                  <a:lnTo>
                    <a:pt x="111804" y="0"/>
                  </a:lnTo>
                  <a:lnTo>
                    <a:pt x="111804" y="6855688"/>
                  </a:ln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1" name="Freeform: Shape 20">
              <a:extLst>
                <a:ext uri="{FF2B5EF4-FFF2-40B4-BE49-F238E27FC236}">
                  <a16:creationId xmlns:a16="http://schemas.microsoft.com/office/drawing/2014/main" id="{0AD011C0-EDB2-8F7B-B12A-82EF13309DE4}"/>
                </a:ext>
              </a:extLst>
            </p:cNvPr>
            <p:cNvSpPr/>
            <p:nvPr/>
          </p:nvSpPr>
          <p:spPr>
            <a:xfrm>
              <a:off x="748524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2" name="Freeform: Shape 21">
              <a:extLst>
                <a:ext uri="{FF2B5EF4-FFF2-40B4-BE49-F238E27FC236}">
                  <a16:creationId xmlns:a16="http://schemas.microsoft.com/office/drawing/2014/main" id="{7C747755-37BD-30C7-CC57-2295F3296325}"/>
                </a:ext>
              </a:extLst>
            </p:cNvPr>
            <p:cNvSpPr/>
            <p:nvPr/>
          </p:nvSpPr>
          <p:spPr>
            <a:xfrm>
              <a:off x="7616134" y="2926994"/>
              <a:ext cx="28885" cy="2567886"/>
            </a:xfrm>
            <a:custGeom>
              <a:avLst/>
              <a:gdLst>
                <a:gd name="connsiteX0" fmla="*/ 0 w 77056"/>
                <a:gd name="connsiteY0" fmla="*/ 6854918 h 6850294"/>
                <a:gd name="connsiteX1" fmla="*/ 0 w 77056"/>
                <a:gd name="connsiteY1" fmla="*/ 0 h 6850294"/>
                <a:gd name="connsiteX2" fmla="*/ 78597 w 77056"/>
                <a:gd name="connsiteY2" fmla="*/ 0 h 6850294"/>
                <a:gd name="connsiteX3" fmla="*/ 78597 w 77056"/>
                <a:gd name="connsiteY3" fmla="*/ 6854918 h 6850294"/>
              </a:gdLst>
              <a:ahLst/>
              <a:cxnLst>
                <a:cxn ang="0">
                  <a:pos x="connsiteX0" y="connsiteY0"/>
                </a:cxn>
                <a:cxn ang="0">
                  <a:pos x="connsiteX1" y="connsiteY1"/>
                </a:cxn>
                <a:cxn ang="0">
                  <a:pos x="connsiteX2" y="connsiteY2"/>
                </a:cxn>
                <a:cxn ang="0">
                  <a:pos x="connsiteX3" y="connsiteY3"/>
                </a:cxn>
              </a:cxnLst>
              <a:rect l="l" t="t" r="r" b="b"/>
              <a:pathLst>
                <a:path w="77056" h="6850294">
                  <a:moveTo>
                    <a:pt x="0" y="6854918"/>
                  </a:moveTo>
                  <a:cubicBezTo>
                    <a:pt x="0" y="4570202"/>
                    <a:pt x="0" y="2286257"/>
                    <a:pt x="0" y="0"/>
                  </a:cubicBezTo>
                  <a:cubicBezTo>
                    <a:pt x="25428" y="0"/>
                    <a:pt x="50087" y="0"/>
                    <a:pt x="78597" y="0"/>
                  </a:cubicBezTo>
                  <a:cubicBezTo>
                    <a:pt x="78597" y="2283175"/>
                    <a:pt x="78597" y="4566350"/>
                    <a:pt x="78597" y="6854918"/>
                  </a:cubicBezTo>
                </a:path>
              </a:pathLst>
            </a:custGeom>
            <a:solidFill>
              <a:schemeClr val="accent1"/>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3" name="Freeform: Shape 22">
              <a:extLst>
                <a:ext uri="{FF2B5EF4-FFF2-40B4-BE49-F238E27FC236}">
                  <a16:creationId xmlns:a16="http://schemas.microsoft.com/office/drawing/2014/main" id="{C516EA9F-317B-A5D6-A01A-D2DAE0BC99F8}"/>
                </a:ext>
              </a:extLst>
            </p:cNvPr>
            <p:cNvSpPr/>
            <p:nvPr/>
          </p:nvSpPr>
          <p:spPr>
            <a:xfrm>
              <a:off x="6838507" y="2926994"/>
              <a:ext cx="109764" cy="2394576"/>
            </a:xfrm>
            <a:custGeom>
              <a:avLst/>
              <a:gdLst>
                <a:gd name="connsiteX0" fmla="*/ 0 w 292813"/>
                <a:gd name="connsiteY0" fmla="*/ 6393351 h 6387957"/>
                <a:gd name="connsiteX1" fmla="*/ 0 w 292813"/>
                <a:gd name="connsiteY1" fmla="*/ 0 h 6387957"/>
                <a:gd name="connsiteX2" fmla="*/ 295125 w 292813"/>
                <a:gd name="connsiteY2" fmla="*/ 0 h 6387957"/>
                <a:gd name="connsiteX3" fmla="*/ 295125 w 29281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292813" h="6387957">
                  <a:moveTo>
                    <a:pt x="0" y="6393351"/>
                  </a:moveTo>
                  <a:cubicBezTo>
                    <a:pt x="0" y="4261207"/>
                    <a:pt x="0" y="2131374"/>
                    <a:pt x="0" y="0"/>
                  </a:cubicBezTo>
                  <a:cubicBezTo>
                    <a:pt x="99403" y="0"/>
                    <a:pt x="196493" y="0"/>
                    <a:pt x="295125" y="0"/>
                  </a:cubicBezTo>
                  <a:cubicBezTo>
                    <a:pt x="295125" y="2132145"/>
                    <a:pt x="295125" y="4261207"/>
                    <a:pt x="295125"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4" name="Freeform: Shape 23">
              <a:extLst>
                <a:ext uri="{FF2B5EF4-FFF2-40B4-BE49-F238E27FC236}">
                  <a16:creationId xmlns:a16="http://schemas.microsoft.com/office/drawing/2014/main" id="{429F747B-4261-15A5-0328-228012CF688D}"/>
                </a:ext>
              </a:extLst>
            </p:cNvPr>
            <p:cNvSpPr/>
            <p:nvPr/>
          </p:nvSpPr>
          <p:spPr>
            <a:xfrm>
              <a:off x="6980994"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5" name="Freeform: Shape 24">
              <a:extLst>
                <a:ext uri="{FF2B5EF4-FFF2-40B4-BE49-F238E27FC236}">
                  <a16:creationId xmlns:a16="http://schemas.microsoft.com/office/drawing/2014/main" id="{FBF60266-CF3E-B8D0-CD5F-7AADE239C89C}"/>
                </a:ext>
              </a:extLst>
            </p:cNvPr>
            <p:cNvSpPr/>
            <p:nvPr/>
          </p:nvSpPr>
          <p:spPr>
            <a:xfrm>
              <a:off x="7065051"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4" y="0"/>
                    <a:pt x="67809" y="0"/>
                    <a:pt x="103255" y="0"/>
                  </a:cubicBezTo>
                  <a:cubicBezTo>
                    <a:pt x="103255" y="2130603"/>
                    <a:pt x="103255" y="4258895"/>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6" name="Freeform: Shape 25">
              <a:extLst>
                <a:ext uri="{FF2B5EF4-FFF2-40B4-BE49-F238E27FC236}">
                  <a16:creationId xmlns:a16="http://schemas.microsoft.com/office/drawing/2014/main" id="{DEF35768-2536-E7D9-2D08-2BAE5EF27E6B}"/>
                </a:ext>
              </a:extLst>
            </p:cNvPr>
            <p:cNvSpPr/>
            <p:nvPr/>
          </p:nvSpPr>
          <p:spPr>
            <a:xfrm>
              <a:off x="6754449"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7" name="Freeform: Shape 26">
              <a:extLst>
                <a:ext uri="{FF2B5EF4-FFF2-40B4-BE49-F238E27FC236}">
                  <a16:creationId xmlns:a16="http://schemas.microsoft.com/office/drawing/2014/main" id="{E1E6E1A7-4AD1-3FFB-2B78-25E52BEBDDC9}"/>
                </a:ext>
              </a:extLst>
            </p:cNvPr>
            <p:cNvSpPr/>
            <p:nvPr/>
          </p:nvSpPr>
          <p:spPr>
            <a:xfrm>
              <a:off x="6334914" y="2927282"/>
              <a:ext cx="37550" cy="2394576"/>
            </a:xfrm>
            <a:custGeom>
              <a:avLst/>
              <a:gdLst>
                <a:gd name="connsiteX0" fmla="*/ 0 w 100173"/>
                <a:gd name="connsiteY0" fmla="*/ 6393351 h 6387957"/>
                <a:gd name="connsiteX1" fmla="*/ 0 w 100173"/>
                <a:gd name="connsiteY1" fmla="*/ 0 h 6387957"/>
                <a:gd name="connsiteX2" fmla="*/ 103255 w 100173"/>
                <a:gd name="connsiteY2" fmla="*/ 0 h 6387957"/>
                <a:gd name="connsiteX3" fmla="*/ 103255 w 100173"/>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3351"/>
                  </a:moveTo>
                  <a:cubicBezTo>
                    <a:pt x="0" y="4262748"/>
                    <a:pt x="0" y="2132915"/>
                    <a:pt x="0" y="0"/>
                  </a:cubicBezTo>
                  <a:cubicBezTo>
                    <a:pt x="33904" y="0"/>
                    <a:pt x="67809" y="0"/>
                    <a:pt x="103255" y="0"/>
                  </a:cubicBezTo>
                  <a:cubicBezTo>
                    <a:pt x="103255" y="2131374"/>
                    <a:pt x="103255" y="4260436"/>
                    <a:pt x="103255" y="639335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8" name="Freeform: Shape 27">
              <a:extLst>
                <a:ext uri="{FF2B5EF4-FFF2-40B4-BE49-F238E27FC236}">
                  <a16:creationId xmlns:a16="http://schemas.microsoft.com/office/drawing/2014/main" id="{0CE9B7D8-C31E-CC06-715C-D31603F90915}"/>
                </a:ext>
              </a:extLst>
            </p:cNvPr>
            <p:cNvSpPr/>
            <p:nvPr/>
          </p:nvSpPr>
          <p:spPr>
            <a:xfrm>
              <a:off x="6159871" y="2926127"/>
              <a:ext cx="37550" cy="2397464"/>
            </a:xfrm>
            <a:custGeom>
              <a:avLst/>
              <a:gdLst>
                <a:gd name="connsiteX0" fmla="*/ 0 w 100173"/>
                <a:gd name="connsiteY0" fmla="*/ 6395663 h 6395662"/>
                <a:gd name="connsiteX1" fmla="*/ 0 w 100173"/>
                <a:gd name="connsiteY1" fmla="*/ 0 h 6395662"/>
                <a:gd name="connsiteX2" fmla="*/ 52398 w 100173"/>
                <a:gd name="connsiteY2" fmla="*/ 0 h 6395662"/>
                <a:gd name="connsiteX3" fmla="*/ 103255 w 100173"/>
                <a:gd name="connsiteY3" fmla="*/ 0 h 6395662"/>
                <a:gd name="connsiteX4" fmla="*/ 103255 w 100173"/>
                <a:gd name="connsiteY4" fmla="*/ 6395663 h 639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73" h="6395662">
                  <a:moveTo>
                    <a:pt x="0" y="6395663"/>
                  </a:moveTo>
                  <a:cubicBezTo>
                    <a:pt x="0" y="4265060"/>
                    <a:pt x="0" y="2135227"/>
                    <a:pt x="0" y="0"/>
                  </a:cubicBezTo>
                  <a:cubicBezTo>
                    <a:pt x="17723" y="0"/>
                    <a:pt x="34675" y="0"/>
                    <a:pt x="52398" y="0"/>
                  </a:cubicBezTo>
                  <a:cubicBezTo>
                    <a:pt x="68580" y="0"/>
                    <a:pt x="84762" y="0"/>
                    <a:pt x="103255" y="0"/>
                  </a:cubicBezTo>
                  <a:cubicBezTo>
                    <a:pt x="103255" y="2132915"/>
                    <a:pt x="103255" y="4261977"/>
                    <a:pt x="103255" y="6395663"/>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49" name="Freeform: Shape 28">
              <a:extLst>
                <a:ext uri="{FF2B5EF4-FFF2-40B4-BE49-F238E27FC236}">
                  <a16:creationId xmlns:a16="http://schemas.microsoft.com/office/drawing/2014/main" id="{050F949E-5299-A70C-380F-1FC000D21746}"/>
                </a:ext>
              </a:extLst>
            </p:cNvPr>
            <p:cNvSpPr/>
            <p:nvPr/>
          </p:nvSpPr>
          <p:spPr>
            <a:xfrm>
              <a:off x="6231712" y="2926127"/>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5"/>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0" name="Freeform: Shape 29">
              <a:extLst>
                <a:ext uri="{FF2B5EF4-FFF2-40B4-BE49-F238E27FC236}">
                  <a16:creationId xmlns:a16="http://schemas.microsoft.com/office/drawing/2014/main" id="{155FEBF0-3A76-543E-07FE-C0AA9B5D6AE4}"/>
                </a:ext>
              </a:extLst>
            </p:cNvPr>
            <p:cNvSpPr/>
            <p:nvPr/>
          </p:nvSpPr>
          <p:spPr>
            <a:xfrm>
              <a:off x="6598401"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207"/>
                    <a:pt x="0" y="2131374"/>
                    <a:pt x="0" y="0"/>
                  </a:cubicBezTo>
                  <a:cubicBezTo>
                    <a:pt x="34675" y="0"/>
                    <a:pt x="67809" y="0"/>
                    <a:pt x="103255" y="0"/>
                  </a:cubicBezTo>
                  <a:cubicBezTo>
                    <a:pt x="103255" y="2130603"/>
                    <a:pt x="103255" y="4260437"/>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1" name="Freeform: Shape 30">
              <a:extLst>
                <a:ext uri="{FF2B5EF4-FFF2-40B4-BE49-F238E27FC236}">
                  <a16:creationId xmlns:a16="http://schemas.microsoft.com/office/drawing/2014/main" id="{E98B593F-E5AC-7B7C-B29E-4C8110589120}"/>
                </a:ext>
              </a:extLst>
            </p:cNvPr>
            <p:cNvSpPr/>
            <p:nvPr/>
          </p:nvSpPr>
          <p:spPr>
            <a:xfrm>
              <a:off x="6680669" y="2927282"/>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3905" y="0"/>
                    <a:pt x="67810" y="0"/>
                    <a:pt x="103255" y="0"/>
                  </a:cubicBezTo>
                  <a:cubicBezTo>
                    <a:pt x="103255" y="2131374"/>
                    <a:pt x="103255" y="4260436"/>
                    <a:pt x="10325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2" name="Freeform: Shape 31">
              <a:extLst>
                <a:ext uri="{FF2B5EF4-FFF2-40B4-BE49-F238E27FC236}">
                  <a16:creationId xmlns:a16="http://schemas.microsoft.com/office/drawing/2014/main" id="{E45AD9D6-9A8B-CBB8-D70E-641CF96AFE93}"/>
                </a:ext>
              </a:extLst>
            </p:cNvPr>
            <p:cNvSpPr/>
            <p:nvPr/>
          </p:nvSpPr>
          <p:spPr>
            <a:xfrm>
              <a:off x="6516134" y="2927282"/>
              <a:ext cx="37550" cy="2394576"/>
            </a:xfrm>
            <a:custGeom>
              <a:avLst/>
              <a:gdLst>
                <a:gd name="connsiteX0" fmla="*/ 0 w 100173"/>
                <a:gd name="connsiteY0" fmla="*/ 6391811 h 6387957"/>
                <a:gd name="connsiteX1" fmla="*/ 0 w 100173"/>
                <a:gd name="connsiteY1" fmla="*/ 0 h 6387957"/>
                <a:gd name="connsiteX2" fmla="*/ 103255 w 100173"/>
                <a:gd name="connsiteY2" fmla="*/ 0 h 6387957"/>
                <a:gd name="connsiteX3" fmla="*/ 103255 w 100173"/>
                <a:gd name="connsiteY3" fmla="*/ 639181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1811"/>
                  </a:moveTo>
                  <a:cubicBezTo>
                    <a:pt x="0" y="4261978"/>
                    <a:pt x="0" y="2132145"/>
                    <a:pt x="0" y="0"/>
                  </a:cubicBezTo>
                  <a:cubicBezTo>
                    <a:pt x="33134" y="0"/>
                    <a:pt x="67039" y="0"/>
                    <a:pt x="103255" y="0"/>
                  </a:cubicBezTo>
                  <a:cubicBezTo>
                    <a:pt x="103255" y="2130603"/>
                    <a:pt x="103255" y="4260436"/>
                    <a:pt x="103255" y="639181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3" name="Freeform: Shape 32">
              <a:extLst>
                <a:ext uri="{FF2B5EF4-FFF2-40B4-BE49-F238E27FC236}">
                  <a16:creationId xmlns:a16="http://schemas.microsoft.com/office/drawing/2014/main" id="{F1BF2582-7D20-7698-4096-906D3D6C87C2}"/>
                </a:ext>
              </a:extLst>
            </p:cNvPr>
            <p:cNvSpPr/>
            <p:nvPr/>
          </p:nvSpPr>
          <p:spPr>
            <a:xfrm>
              <a:off x="6399205"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4"/>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4" name="Freeform: Shape 33">
              <a:extLst>
                <a:ext uri="{FF2B5EF4-FFF2-40B4-BE49-F238E27FC236}">
                  <a16:creationId xmlns:a16="http://schemas.microsoft.com/office/drawing/2014/main" id="{A8C42972-DE71-81CF-880A-E7DDF35A3C2C}"/>
                </a:ext>
              </a:extLst>
            </p:cNvPr>
            <p:cNvSpPr/>
            <p:nvPr/>
          </p:nvSpPr>
          <p:spPr>
            <a:xfrm>
              <a:off x="5237391" y="2926127"/>
              <a:ext cx="144425" cy="2394576"/>
            </a:xfrm>
            <a:custGeom>
              <a:avLst/>
              <a:gdLst>
                <a:gd name="connsiteX0" fmla="*/ 0 w 385280"/>
                <a:gd name="connsiteY0" fmla="*/ 6393351 h 6387957"/>
                <a:gd name="connsiteX1" fmla="*/ 0 w 385280"/>
                <a:gd name="connsiteY1" fmla="*/ 0 h 6387957"/>
                <a:gd name="connsiteX2" fmla="*/ 387593 w 385280"/>
                <a:gd name="connsiteY2" fmla="*/ 0 h 6387957"/>
                <a:gd name="connsiteX3" fmla="*/ 387593 w 385280"/>
                <a:gd name="connsiteY3" fmla="*/ 6393351 h 6387957"/>
              </a:gdLst>
              <a:ahLst/>
              <a:cxnLst>
                <a:cxn ang="0">
                  <a:pos x="connsiteX0" y="connsiteY0"/>
                </a:cxn>
                <a:cxn ang="0">
                  <a:pos x="connsiteX1" y="connsiteY1"/>
                </a:cxn>
                <a:cxn ang="0">
                  <a:pos x="connsiteX2" y="connsiteY2"/>
                </a:cxn>
                <a:cxn ang="0">
                  <a:pos x="connsiteX3" y="connsiteY3"/>
                </a:cxn>
              </a:cxnLst>
              <a:rect l="l" t="t" r="r" b="b"/>
              <a:pathLst>
                <a:path w="385280" h="6387957">
                  <a:moveTo>
                    <a:pt x="0" y="6393351"/>
                  </a:moveTo>
                  <a:cubicBezTo>
                    <a:pt x="0" y="4262748"/>
                    <a:pt x="0" y="2132145"/>
                    <a:pt x="0" y="0"/>
                  </a:cubicBezTo>
                  <a:cubicBezTo>
                    <a:pt x="128684" y="0"/>
                    <a:pt x="256597" y="0"/>
                    <a:pt x="387593" y="0"/>
                  </a:cubicBezTo>
                  <a:cubicBezTo>
                    <a:pt x="387593" y="2130603"/>
                    <a:pt x="387593" y="4261207"/>
                    <a:pt x="387593" y="639335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5" name="Freeform: Shape 34">
              <a:extLst>
                <a:ext uri="{FF2B5EF4-FFF2-40B4-BE49-F238E27FC236}">
                  <a16:creationId xmlns:a16="http://schemas.microsoft.com/office/drawing/2014/main" id="{BFF56606-0AC0-6CEF-8D11-6FFF040CC56D}"/>
                </a:ext>
              </a:extLst>
            </p:cNvPr>
            <p:cNvSpPr/>
            <p:nvPr/>
          </p:nvSpPr>
          <p:spPr>
            <a:xfrm>
              <a:off x="5123269" y="2926994"/>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7039" y="0"/>
                    <a:pt x="131766" y="0"/>
                    <a:pt x="198805" y="0"/>
                  </a:cubicBezTo>
                  <a:cubicBezTo>
                    <a:pt x="198805" y="2130603"/>
                    <a:pt x="198805" y="4259666"/>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6" name="Freeform: Shape 35">
              <a:extLst>
                <a:ext uri="{FF2B5EF4-FFF2-40B4-BE49-F238E27FC236}">
                  <a16:creationId xmlns:a16="http://schemas.microsoft.com/office/drawing/2014/main" id="{1B39208C-8602-4B8F-D216-12659D57D709}"/>
                </a:ext>
              </a:extLst>
            </p:cNvPr>
            <p:cNvSpPr/>
            <p:nvPr/>
          </p:nvSpPr>
          <p:spPr>
            <a:xfrm>
              <a:off x="5611343" y="2927282"/>
              <a:ext cx="72212" cy="2394576"/>
            </a:xfrm>
            <a:custGeom>
              <a:avLst/>
              <a:gdLst>
                <a:gd name="connsiteX0" fmla="*/ 0 w 192640"/>
                <a:gd name="connsiteY0" fmla="*/ 6392581 h 6387957"/>
                <a:gd name="connsiteX1" fmla="*/ 0 w 192640"/>
                <a:gd name="connsiteY1" fmla="*/ 0 h 6387957"/>
                <a:gd name="connsiteX2" fmla="*/ 198805 w 192640"/>
                <a:gd name="connsiteY2" fmla="*/ 0 h 6387957"/>
                <a:gd name="connsiteX3" fmla="*/ 198805 w 192640"/>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92640" h="6387957">
                  <a:moveTo>
                    <a:pt x="0" y="6392581"/>
                  </a:moveTo>
                  <a:cubicBezTo>
                    <a:pt x="0" y="4261207"/>
                    <a:pt x="0" y="2132145"/>
                    <a:pt x="0" y="0"/>
                  </a:cubicBezTo>
                  <a:cubicBezTo>
                    <a:pt x="66268" y="0"/>
                    <a:pt x="131766" y="0"/>
                    <a:pt x="198805" y="0"/>
                  </a:cubicBezTo>
                  <a:cubicBezTo>
                    <a:pt x="198805" y="2131374"/>
                    <a:pt x="198805" y="4261207"/>
                    <a:pt x="19880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7" name="Freeform: Shape 36">
              <a:extLst>
                <a:ext uri="{FF2B5EF4-FFF2-40B4-BE49-F238E27FC236}">
                  <a16:creationId xmlns:a16="http://schemas.microsoft.com/office/drawing/2014/main" id="{5FE159C7-9822-429B-6518-625CC0BA3FBE}"/>
                </a:ext>
              </a:extLst>
            </p:cNvPr>
            <p:cNvSpPr/>
            <p:nvPr/>
          </p:nvSpPr>
          <p:spPr>
            <a:xfrm>
              <a:off x="5407259"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10"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8" name="Freeform: Shape 37">
              <a:extLst>
                <a:ext uri="{FF2B5EF4-FFF2-40B4-BE49-F238E27FC236}">
                  <a16:creationId xmlns:a16="http://schemas.microsoft.com/office/drawing/2014/main" id="{1875B9E3-55A8-3078-1CA6-1F4951035DC3}"/>
                </a:ext>
              </a:extLst>
            </p:cNvPr>
            <p:cNvSpPr/>
            <p:nvPr/>
          </p:nvSpPr>
          <p:spPr>
            <a:xfrm>
              <a:off x="5470252" y="2926994"/>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sp>
          <p:nvSpPr>
            <p:cNvPr id="159" name="Freeform: Shape 38">
              <a:extLst>
                <a:ext uri="{FF2B5EF4-FFF2-40B4-BE49-F238E27FC236}">
                  <a16:creationId xmlns:a16="http://schemas.microsoft.com/office/drawing/2014/main" id="{BE761D26-A02B-6DE7-CB89-507A98034843}"/>
                </a:ext>
              </a:extLst>
            </p:cNvPr>
            <p:cNvSpPr/>
            <p:nvPr/>
          </p:nvSpPr>
          <p:spPr>
            <a:xfrm>
              <a:off x="5533244" y="2926127"/>
              <a:ext cx="37550" cy="2394576"/>
            </a:xfrm>
            <a:custGeom>
              <a:avLst/>
              <a:gdLst>
                <a:gd name="connsiteX0" fmla="*/ 0 w 100173"/>
                <a:gd name="connsiteY0" fmla="*/ 6392581 h 6387957"/>
                <a:gd name="connsiteX1" fmla="*/ 0 w 100173"/>
                <a:gd name="connsiteY1" fmla="*/ 0 h 6387957"/>
                <a:gd name="connsiteX2" fmla="*/ 103255 w 100173"/>
                <a:gd name="connsiteY2" fmla="*/ 0 h 6387957"/>
                <a:gd name="connsiteX3" fmla="*/ 103255 w 100173"/>
                <a:gd name="connsiteY3" fmla="*/ 6392581 h 6387957"/>
              </a:gdLst>
              <a:ahLst/>
              <a:cxnLst>
                <a:cxn ang="0">
                  <a:pos x="connsiteX0" y="connsiteY0"/>
                </a:cxn>
                <a:cxn ang="0">
                  <a:pos x="connsiteX1" y="connsiteY1"/>
                </a:cxn>
                <a:cxn ang="0">
                  <a:pos x="connsiteX2" y="connsiteY2"/>
                </a:cxn>
                <a:cxn ang="0">
                  <a:pos x="connsiteX3" y="connsiteY3"/>
                </a:cxn>
              </a:cxnLst>
              <a:rect l="l" t="t" r="r" b="b"/>
              <a:pathLst>
                <a:path w="100173" h="6387957">
                  <a:moveTo>
                    <a:pt x="0" y="6392581"/>
                  </a:moveTo>
                  <a:cubicBezTo>
                    <a:pt x="0" y="4261978"/>
                    <a:pt x="0" y="2132145"/>
                    <a:pt x="0" y="0"/>
                  </a:cubicBezTo>
                  <a:cubicBezTo>
                    <a:pt x="34675" y="0"/>
                    <a:pt x="67809" y="0"/>
                    <a:pt x="103255" y="0"/>
                  </a:cubicBezTo>
                  <a:cubicBezTo>
                    <a:pt x="103255" y="2130603"/>
                    <a:pt x="103255" y="4259666"/>
                    <a:pt x="103255" y="6392581"/>
                  </a:cubicBezTo>
                </a:path>
              </a:pathLst>
            </a:custGeom>
            <a:solidFill>
              <a:schemeClr val="accent3"/>
            </a:solidFill>
            <a:ln w="7704" cap="flat">
              <a:noFill/>
              <a:prstDash val="solid"/>
              <a:miter/>
            </a:ln>
          </p:spPr>
          <p:txBody>
            <a:bodyPr rtlCol="0" anchor="ctr"/>
            <a:lstStyle/>
            <a:p>
              <a:endParaRPr lang="en-US">
                <a:latin typeface="Times New Roman" pitchFamily="18" charset="0"/>
                <a:cs typeface="Times New Roman" pitchFamily="18" charset="0"/>
              </a:endParaRPr>
            </a:p>
          </p:txBody>
        </p:sp>
      </p:grpSp>
      <p:sp>
        <p:nvSpPr>
          <p:cNvPr id="2" name="Rectangle 1">
            <a:extLst>
              <a:ext uri="{FF2B5EF4-FFF2-40B4-BE49-F238E27FC236}">
                <a16:creationId xmlns:a16="http://schemas.microsoft.com/office/drawing/2014/main" id="{68AD08C6-C88E-7D50-C0A1-AA5E66B1E21F}"/>
              </a:ext>
            </a:extLst>
          </p:cNvPr>
          <p:cNvSpPr/>
          <p:nvPr/>
        </p:nvSpPr>
        <p:spPr>
          <a:xfrm>
            <a:off x="0" y="-699"/>
            <a:ext cx="12191999" cy="646331"/>
          </a:xfrm>
          <a:prstGeom prst="rect">
            <a:avLst/>
          </a:prstGeom>
          <a:solidFill>
            <a:schemeClr val="bg1"/>
          </a:solidFill>
          <a:effectLst>
            <a:outerShdw blurRad="50800" dist="38100" dir="2700000" algn="tl" rotWithShape="0">
              <a:prstClr val="black">
                <a:alpha val="40000"/>
              </a:prstClr>
            </a:outerShdw>
          </a:effectLst>
        </p:spPr>
        <p:txBody>
          <a:bodyPr wrap="square" lIns="91440" tIns="45720" rIns="91440" bIns="45720" anchor="t">
            <a:spAutoFit/>
          </a:bodyPr>
          <a:lstStyle/>
          <a:p>
            <a:pPr algn="ctr"/>
            <a:r>
              <a:rPr lang="en-US" sz="3600" b="1" dirty="0">
                <a:solidFill>
                  <a:schemeClr val="tx2"/>
                </a:solidFill>
                <a:ea typeface="+mn-lt"/>
                <a:cs typeface="+mn-lt"/>
              </a:rPr>
              <a:t>Machine Learning Models Implemented</a:t>
            </a:r>
            <a:endParaRPr lang="en-US" sz="3600" dirty="0">
              <a:solidFill>
                <a:schemeClr val="tx2"/>
              </a:solidFill>
              <a:ea typeface="Calibri" panose="020F0502020204030204"/>
              <a:cs typeface="Calibri" panose="020F0502020204030204"/>
            </a:endParaRPr>
          </a:p>
        </p:txBody>
      </p:sp>
      <p:pic>
        <p:nvPicPr>
          <p:cNvPr id="4" name="Picture 3">
            <a:extLst>
              <a:ext uri="{FF2B5EF4-FFF2-40B4-BE49-F238E27FC236}">
                <a16:creationId xmlns:a16="http://schemas.microsoft.com/office/drawing/2014/main" id="{14F3DD70-2CC3-8FEF-5768-A3286F6940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87" y="34941"/>
            <a:ext cx="1343005" cy="575049"/>
          </a:xfrm>
          <a:prstGeom prst="rect">
            <a:avLst/>
          </a:prstGeom>
        </p:spPr>
      </p:pic>
      <p:sp>
        <p:nvSpPr>
          <p:cNvPr id="5" name="Slide Number Placeholder 4">
            <a:extLst>
              <a:ext uri="{FF2B5EF4-FFF2-40B4-BE49-F238E27FC236}">
                <a16:creationId xmlns:a16="http://schemas.microsoft.com/office/drawing/2014/main" id="{28DE630B-742D-F2AE-02A9-00164D73FF36}"/>
              </a:ext>
            </a:extLst>
          </p:cNvPr>
          <p:cNvSpPr>
            <a:spLocks noGrp="1"/>
          </p:cNvSpPr>
          <p:nvPr>
            <p:ph type="sldNum" sz="quarter" idx="12"/>
          </p:nvPr>
        </p:nvSpPr>
        <p:spPr/>
        <p:txBody>
          <a:bodyPr/>
          <a:lstStyle/>
          <a:p>
            <a:fld id="{38A635C9-4A98-4745-BD96-9D0E32025E69}" type="slidenum">
              <a:rPr lang="en-IN" smtClean="0"/>
              <a:t>9</a:t>
            </a:fld>
            <a:endParaRPr lang="en-IN"/>
          </a:p>
        </p:txBody>
      </p:sp>
      <p:graphicFrame>
        <p:nvGraphicFramePr>
          <p:cNvPr id="7" name="Table 6">
            <a:extLst>
              <a:ext uri="{FF2B5EF4-FFF2-40B4-BE49-F238E27FC236}">
                <a16:creationId xmlns:a16="http://schemas.microsoft.com/office/drawing/2014/main" id="{28477BFF-6C29-245F-B64D-1C21882E4739}"/>
              </a:ext>
            </a:extLst>
          </p:cNvPr>
          <p:cNvGraphicFramePr>
            <a:graphicFrameLocks noGrp="1"/>
          </p:cNvGraphicFramePr>
          <p:nvPr>
            <p:extLst>
              <p:ext uri="{D42A27DB-BD31-4B8C-83A1-F6EECF244321}">
                <p14:modId xmlns:p14="http://schemas.microsoft.com/office/powerpoint/2010/main" val="1033376757"/>
              </p:ext>
            </p:extLst>
          </p:nvPr>
        </p:nvGraphicFramePr>
        <p:xfrm>
          <a:off x="1369540" y="1215081"/>
          <a:ext cx="9589118" cy="4492296"/>
        </p:xfrm>
        <a:graphic>
          <a:graphicData uri="http://schemas.openxmlformats.org/drawingml/2006/table">
            <a:tbl>
              <a:tblPr firstRow="1" firstCol="1" bandRow="1">
                <a:tableStyleId>{5C22544A-7EE6-4342-B048-85BDC9FD1C3A}</a:tableStyleId>
              </a:tblPr>
              <a:tblGrid>
                <a:gridCol w="1881410">
                  <a:extLst>
                    <a:ext uri="{9D8B030D-6E8A-4147-A177-3AD203B41FA5}">
                      <a16:colId xmlns:a16="http://schemas.microsoft.com/office/drawing/2014/main" val="3005500048"/>
                    </a:ext>
                  </a:extLst>
                </a:gridCol>
                <a:gridCol w="7707708">
                  <a:extLst>
                    <a:ext uri="{9D8B030D-6E8A-4147-A177-3AD203B41FA5}">
                      <a16:colId xmlns:a16="http://schemas.microsoft.com/office/drawing/2014/main" val="4013213323"/>
                    </a:ext>
                  </a:extLst>
                </a:gridCol>
              </a:tblGrid>
              <a:tr h="220719">
                <a:tc>
                  <a:txBody>
                    <a:bodyPr/>
                    <a:lstStyle/>
                    <a:p>
                      <a:pPr algn="ctr">
                        <a:buNone/>
                      </a:pPr>
                      <a:r>
                        <a:rPr lang="en-US" sz="1200" b="1" dirty="0">
                          <a:solidFill>
                            <a:schemeClr val="tx1"/>
                          </a:solidFill>
                          <a:effectLst/>
                          <a:latin typeface="Times Roman"/>
                        </a:rPr>
                        <a:t>Model</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1200" b="1" dirty="0">
                          <a:solidFill>
                            <a:schemeClr val="tx1"/>
                          </a:solidFill>
                          <a:effectLst/>
                          <a:latin typeface="Times Roman"/>
                        </a:rPr>
                        <a:t>Description</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9473042"/>
                  </a:ext>
                </a:extLst>
              </a:tr>
              <a:tr h="467407">
                <a:tc>
                  <a:txBody>
                    <a:bodyPr/>
                    <a:lstStyle/>
                    <a:p>
                      <a:pPr algn="l">
                        <a:buNone/>
                      </a:pPr>
                      <a:r>
                        <a:rPr lang="en-US" sz="1200" b="1" dirty="0">
                          <a:solidFill>
                            <a:schemeClr val="tx1"/>
                          </a:solidFill>
                          <a:effectLst/>
                          <a:latin typeface="Times Roman"/>
                        </a:rPr>
                        <a:t>Naïve Bayes (</a:t>
                      </a:r>
                      <a:r>
                        <a:rPr lang="en-US" sz="1200" b="1" err="1">
                          <a:solidFill>
                            <a:schemeClr val="tx1"/>
                          </a:solidFill>
                          <a:effectLst/>
                          <a:latin typeface="Times Roman"/>
                        </a:rPr>
                        <a:t>GaussianNB</a:t>
                      </a:r>
                      <a:r>
                        <a:rPr lang="en-US" sz="1200" b="1" dirty="0">
                          <a:solidFill>
                            <a:schemeClr val="tx1"/>
                          </a:solidFill>
                          <a:effectLst/>
                          <a:latin typeface="Times Roman"/>
                        </a:rPr>
                        <a:t>)</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just">
                        <a:buNone/>
                      </a:pPr>
                      <a:r>
                        <a:rPr lang="en-US" sz="1200" dirty="0">
                          <a:solidFill>
                            <a:schemeClr val="tx1"/>
                          </a:solidFill>
                          <a:effectLst/>
                          <a:latin typeface="Times Roman"/>
                        </a:rPr>
                        <a:t>Probabilistic classifier assuming feature independence.</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264414716"/>
                  </a:ext>
                </a:extLst>
              </a:tr>
              <a:tr h="467407">
                <a:tc>
                  <a:txBody>
                    <a:bodyPr/>
                    <a:lstStyle/>
                    <a:p>
                      <a:pPr algn="l">
                        <a:buNone/>
                      </a:pPr>
                      <a:r>
                        <a:rPr lang="en-US" sz="1200" b="1" dirty="0">
                          <a:solidFill>
                            <a:schemeClr val="tx1"/>
                          </a:solidFill>
                          <a:effectLst/>
                          <a:latin typeface="Times Roman"/>
                        </a:rPr>
                        <a:t>Decision Tree (Entropy)</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buNone/>
                      </a:pPr>
                      <a:r>
                        <a:rPr lang="en-US" sz="1200" dirty="0">
                          <a:solidFill>
                            <a:schemeClr val="tx1"/>
                          </a:solidFill>
                          <a:effectLst/>
                          <a:latin typeface="Times Roman"/>
                        </a:rPr>
                        <a:t>Tree-based model using entropy to split nodes.</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0428889"/>
                  </a:ext>
                </a:extLst>
              </a:tr>
              <a:tr h="662159">
                <a:tc>
                  <a:txBody>
                    <a:bodyPr/>
                    <a:lstStyle/>
                    <a:p>
                      <a:pPr algn="l">
                        <a:buNone/>
                      </a:pPr>
                      <a:r>
                        <a:rPr lang="en-US" sz="1200" b="1" dirty="0">
                          <a:solidFill>
                            <a:schemeClr val="tx1"/>
                          </a:solidFill>
                          <a:effectLst/>
                          <a:latin typeface="Times Roman"/>
                        </a:rPr>
                        <a:t>K-Nearest Neighbors (k=5)</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just">
                        <a:buNone/>
                      </a:pPr>
                      <a:r>
                        <a:rPr lang="en-US" sz="1200" dirty="0">
                          <a:solidFill>
                            <a:schemeClr val="tx1"/>
                          </a:solidFill>
                          <a:effectLst/>
                          <a:latin typeface="Times Roman"/>
                        </a:rPr>
                        <a:t>Non-parametric algorithm that classifies based on the closest neighbors.</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542454105"/>
                  </a:ext>
                </a:extLst>
              </a:tr>
              <a:tr h="467407">
                <a:tc>
                  <a:txBody>
                    <a:bodyPr/>
                    <a:lstStyle/>
                    <a:p>
                      <a:pPr algn="l">
                        <a:buNone/>
                      </a:pPr>
                      <a:r>
                        <a:rPr lang="en-US" sz="1200" b="1" dirty="0">
                          <a:solidFill>
                            <a:schemeClr val="tx1"/>
                          </a:solidFill>
                          <a:effectLst/>
                          <a:latin typeface="Times Roman"/>
                        </a:rPr>
                        <a:t>Logistic Regression</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buNone/>
                      </a:pPr>
                      <a:r>
                        <a:rPr lang="en-US" sz="1200" dirty="0">
                          <a:solidFill>
                            <a:schemeClr val="tx1"/>
                          </a:solidFill>
                          <a:effectLst/>
                          <a:latin typeface="Times Roman"/>
                        </a:rPr>
                        <a:t>Linear classifier that models the probability of binary outcomes.</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9581967"/>
                  </a:ext>
                </a:extLst>
              </a:tr>
              <a:tr h="662159">
                <a:tc>
                  <a:txBody>
                    <a:bodyPr/>
                    <a:lstStyle/>
                    <a:p>
                      <a:pPr algn="l">
                        <a:buNone/>
                      </a:pPr>
                      <a:r>
                        <a:rPr lang="en-US" sz="1200" b="1" dirty="0">
                          <a:solidFill>
                            <a:schemeClr val="tx1"/>
                          </a:solidFill>
                          <a:effectLst/>
                          <a:latin typeface="Times Roman"/>
                        </a:rPr>
                        <a:t>Random Forest (10 trees)</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just">
                        <a:buNone/>
                      </a:pPr>
                      <a:r>
                        <a:rPr lang="en-US" sz="1200" dirty="0">
                          <a:solidFill>
                            <a:schemeClr val="tx1"/>
                          </a:solidFill>
                          <a:effectLst/>
                          <a:latin typeface="Times Roman"/>
                        </a:rPr>
                        <a:t>Ensemble of decision trees using entropy-based splitting.</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681791685"/>
                  </a:ext>
                </a:extLst>
              </a:tr>
              <a:tr h="882879">
                <a:tc>
                  <a:txBody>
                    <a:bodyPr/>
                    <a:lstStyle/>
                    <a:p>
                      <a:pPr algn="l">
                        <a:buNone/>
                      </a:pPr>
                      <a:r>
                        <a:rPr lang="en-US" sz="1200" b="1" dirty="0">
                          <a:solidFill>
                            <a:schemeClr val="tx1"/>
                          </a:solidFill>
                          <a:effectLst/>
                          <a:latin typeface="Times Roman"/>
                        </a:rPr>
                        <a:t>Support Vector Machine (SVM)</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buNone/>
                      </a:pPr>
                      <a:r>
                        <a:rPr lang="en-US" sz="1200" dirty="0">
                          <a:solidFill>
                            <a:schemeClr val="tx1"/>
                          </a:solidFill>
                          <a:effectLst/>
                          <a:latin typeface="Times Roman"/>
                        </a:rPr>
                        <a:t>Finds optimal hyperplane for maximum class separation.</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2657087"/>
                  </a:ext>
                </a:extLst>
              </a:tr>
              <a:tr h="662159">
                <a:tc>
                  <a:txBody>
                    <a:bodyPr/>
                    <a:lstStyle/>
                    <a:p>
                      <a:pPr algn="l">
                        <a:buNone/>
                      </a:pPr>
                      <a:r>
                        <a:rPr lang="en-US" sz="1200" b="1" dirty="0" err="1">
                          <a:solidFill>
                            <a:schemeClr val="tx1"/>
                          </a:solidFill>
                          <a:effectLst/>
                          <a:latin typeface="Times Roman"/>
                        </a:rPr>
                        <a:t>XGBoost</a:t>
                      </a:r>
                      <a:endParaRPr lang="en-US" dirty="0" err="1">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just">
                        <a:buNone/>
                      </a:pPr>
                      <a:r>
                        <a:rPr lang="en-US" sz="1200" dirty="0">
                          <a:solidFill>
                            <a:schemeClr val="tx1"/>
                          </a:solidFill>
                          <a:effectLst/>
                          <a:latin typeface="Times Roman"/>
                        </a:rPr>
                        <a:t>Optimized gradient boosting technique that builds additive trees iteratively with regularization for better generalization. Efficient and high-performing on tabular data.</a:t>
                      </a:r>
                      <a:endParaRPr lang="en-US" dirty="0">
                        <a:solidFill>
                          <a:schemeClr val="tx1"/>
                        </a:solidFill>
                        <a:effectLst/>
                      </a:endParaRPr>
                    </a:p>
                  </a:txBody>
                  <a:tcPr marL="12700" marR="12700" marT="12700" marB="127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320967078"/>
                  </a:ext>
                </a:extLst>
              </a:tr>
            </a:tbl>
          </a:graphicData>
        </a:graphic>
      </p:graphicFrame>
    </p:spTree>
    <p:extLst>
      <p:ext uri="{BB962C8B-B14F-4D97-AF65-F5344CB8AC3E}">
        <p14:creationId xmlns:p14="http://schemas.microsoft.com/office/powerpoint/2010/main" val="2707320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1684</Words>
  <Application>Microsoft Office PowerPoint</Application>
  <PresentationFormat>Widescreen</PresentationFormat>
  <Paragraphs>260</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Consolas</vt:lpstr>
      <vt:lpstr>Times New Roman</vt:lpstr>
      <vt:lpstr>Times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mukund kuthe</cp:lastModifiedBy>
  <cp:revision>59</cp:revision>
  <dcterms:modified xsi:type="dcterms:W3CDTF">2026-02-01T07:14:38Z</dcterms:modified>
</cp:coreProperties>
</file>